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Lst>
  <p:sldSz cy="5143500" cx="9144000"/>
  <p:notesSz cx="6858000" cy="9144000"/>
  <p:embeddedFontLst>
    <p:embeddedFont>
      <p:font typeface="Playfair Display"/>
      <p:regular r:id="rId31"/>
      <p:bold r:id="rId32"/>
      <p:italic r:id="rId33"/>
      <p:boldItalic r:id="rId34"/>
    </p:embeddedFont>
    <p:embeddedFont>
      <p:font typeface="Lato"/>
      <p:regular r:id="rId35"/>
      <p:bold r:id="rId36"/>
      <p:italic r:id="rId37"/>
      <p:boldItalic r:id="rId3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BEF84F45-361F-41B0-ABA0-B57FC5C91D83}">
  <a:tblStyle styleId="{BEF84F45-361F-41B0-ABA0-B57FC5C91D83}"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PlayfairDisplay-regular.fntdata"/><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font" Target="fonts/PlayfairDisplay-italic.fntdata"/><Relationship Id="rId10" Type="http://schemas.openxmlformats.org/officeDocument/2006/relationships/slide" Target="slides/slide4.xml"/><Relationship Id="rId32" Type="http://schemas.openxmlformats.org/officeDocument/2006/relationships/font" Target="fonts/PlayfairDisplay-bold.fntdata"/><Relationship Id="rId13" Type="http://schemas.openxmlformats.org/officeDocument/2006/relationships/slide" Target="slides/slide7.xml"/><Relationship Id="rId35" Type="http://schemas.openxmlformats.org/officeDocument/2006/relationships/font" Target="fonts/Lato-regular.fntdata"/><Relationship Id="rId12" Type="http://schemas.openxmlformats.org/officeDocument/2006/relationships/slide" Target="slides/slide6.xml"/><Relationship Id="rId34" Type="http://schemas.openxmlformats.org/officeDocument/2006/relationships/font" Target="fonts/PlayfairDisplay-boldItalic.fntdata"/><Relationship Id="rId15" Type="http://schemas.openxmlformats.org/officeDocument/2006/relationships/slide" Target="slides/slide9.xml"/><Relationship Id="rId37" Type="http://schemas.openxmlformats.org/officeDocument/2006/relationships/font" Target="fonts/Lato-italic.fntdata"/><Relationship Id="rId14" Type="http://schemas.openxmlformats.org/officeDocument/2006/relationships/slide" Target="slides/slide8.xml"/><Relationship Id="rId36" Type="http://schemas.openxmlformats.org/officeDocument/2006/relationships/font" Target="fonts/Lato-bold.fntdata"/><Relationship Id="rId17" Type="http://schemas.openxmlformats.org/officeDocument/2006/relationships/slide" Target="slides/slide11.xml"/><Relationship Id="rId16" Type="http://schemas.openxmlformats.org/officeDocument/2006/relationships/slide" Target="slides/slide10.xml"/><Relationship Id="rId38" Type="http://schemas.openxmlformats.org/officeDocument/2006/relationships/font" Target="fonts/Lato-boldItalic.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bloomberg.com/news/articles/2018-10-03/colombian-super-app-is-a-unicorn-it-wants-to-be-a-tech-giant" TargetMode="Externa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 name="Shape 55"/>
        <p:cNvGrpSpPr/>
        <p:nvPr/>
      </p:nvGrpSpPr>
      <p:grpSpPr>
        <a:xfrm>
          <a:off x="0" y="0"/>
          <a:ext cx="0" cy="0"/>
          <a:chOff x="0" y="0"/>
          <a:chExt cx="0" cy="0"/>
        </a:xfrm>
      </p:grpSpPr>
      <p:sp>
        <p:nvSpPr>
          <p:cNvPr id="56" name="Google Shape;5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 name="Shape 129"/>
        <p:cNvGrpSpPr/>
        <p:nvPr/>
      </p:nvGrpSpPr>
      <p:grpSpPr>
        <a:xfrm>
          <a:off x="0" y="0"/>
          <a:ext cx="0" cy="0"/>
          <a:chOff x="0" y="0"/>
          <a:chExt cx="0" cy="0"/>
        </a:xfrm>
      </p:grpSpPr>
      <p:sp>
        <p:nvSpPr>
          <p:cNvPr id="130" name="Google Shape;130;g5bb8153139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5bb8153139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 name="Shape 136"/>
        <p:cNvGrpSpPr/>
        <p:nvPr/>
      </p:nvGrpSpPr>
      <p:grpSpPr>
        <a:xfrm>
          <a:off x="0" y="0"/>
          <a:ext cx="0" cy="0"/>
          <a:chOff x="0" y="0"/>
          <a:chExt cx="0" cy="0"/>
        </a:xfrm>
      </p:grpSpPr>
      <p:sp>
        <p:nvSpPr>
          <p:cNvPr id="137" name="Google Shape;137;g5bb8153139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5bb8153139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MAriana</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3" name="Shape 143"/>
        <p:cNvGrpSpPr/>
        <p:nvPr/>
      </p:nvGrpSpPr>
      <p:grpSpPr>
        <a:xfrm>
          <a:off x="0" y="0"/>
          <a:ext cx="0" cy="0"/>
          <a:chOff x="0" y="0"/>
          <a:chExt cx="0" cy="0"/>
        </a:xfrm>
      </p:grpSpPr>
      <p:sp>
        <p:nvSpPr>
          <p:cNvPr id="144" name="Google Shape;144;g5bb8153139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5bb8153139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(Bruno) Analyzing the clients (1)</a:t>
            </a:r>
            <a:endParaRPr/>
          </a:p>
          <a:p>
            <a:pPr indent="0" lvl="0" marL="0" rtl="0" algn="l">
              <a:spcBef>
                <a:spcPts val="0"/>
              </a:spcBef>
              <a:spcAft>
                <a:spcPts val="0"/>
              </a:spcAft>
              <a:buNone/>
            </a:pPr>
            <a:r>
              <a:t/>
            </a:r>
            <a:endParaRPr/>
          </a:p>
          <a:p>
            <a:pPr indent="0" lvl="0" marL="0" rtl="0" algn="l">
              <a:spcBef>
                <a:spcPts val="0"/>
              </a:spcBef>
              <a:spcAft>
                <a:spcPts val="0"/>
              </a:spcAft>
              <a:buNone/>
            </a:pPr>
            <a:r>
              <a:rPr lang="es-419"/>
              <a:t>People that ordered in June</a:t>
            </a:r>
            <a:endParaRPr/>
          </a:p>
          <a:p>
            <a:pPr indent="0" lvl="0" marL="0" rtl="0" algn="l">
              <a:spcBef>
                <a:spcPts val="0"/>
              </a:spcBef>
              <a:spcAft>
                <a:spcPts val="0"/>
              </a:spcAft>
              <a:buNone/>
            </a:pPr>
            <a:r>
              <a:rPr lang="es-419"/>
              <a:t>18-30 -&gt; blue -&gt; 63%</a:t>
            </a:r>
            <a:endParaRPr/>
          </a:p>
          <a:p>
            <a:pPr indent="0" lvl="0" marL="0" rtl="0" algn="l">
              <a:spcBef>
                <a:spcPts val="0"/>
              </a:spcBef>
              <a:spcAft>
                <a:spcPts val="0"/>
              </a:spcAft>
              <a:buNone/>
            </a:pPr>
            <a:r>
              <a:rPr lang="es-419"/>
              <a:t>30-45 -&gt; orange -&gt; 32%</a:t>
            </a:r>
            <a:endParaRPr/>
          </a:p>
          <a:p>
            <a:pPr indent="0" lvl="0" marL="0" rtl="0" algn="l">
              <a:spcBef>
                <a:spcPts val="0"/>
              </a:spcBef>
              <a:spcAft>
                <a:spcPts val="0"/>
              </a:spcAft>
              <a:buNone/>
            </a:pPr>
            <a:r>
              <a:rPr lang="es-419"/>
              <a:t>everything else -&gt; 5%</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2" name="Shape 152"/>
        <p:cNvGrpSpPr/>
        <p:nvPr/>
      </p:nvGrpSpPr>
      <p:grpSpPr>
        <a:xfrm>
          <a:off x="0" y="0"/>
          <a:ext cx="0" cy="0"/>
          <a:chOff x="0" y="0"/>
          <a:chExt cx="0" cy="0"/>
        </a:xfrm>
      </p:grpSpPr>
      <p:sp>
        <p:nvSpPr>
          <p:cNvPr id="153" name="Google Shape;153;g5bb8153139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5bb8153139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(Bruno) Analyzing the clients (2)</a:t>
            </a:r>
            <a:endParaRPr/>
          </a:p>
          <a:p>
            <a:pPr indent="0" lvl="0" marL="0" rtl="0" algn="l">
              <a:spcBef>
                <a:spcPts val="0"/>
              </a:spcBef>
              <a:spcAft>
                <a:spcPts val="0"/>
              </a:spcAft>
              <a:buNone/>
            </a:pPr>
            <a:r>
              <a:t/>
            </a:r>
            <a:endParaRPr/>
          </a:p>
          <a:p>
            <a:pPr indent="0" lvl="0" marL="0" rtl="0" algn="l">
              <a:spcBef>
                <a:spcPts val="0"/>
              </a:spcBef>
              <a:spcAft>
                <a:spcPts val="0"/>
              </a:spcAft>
              <a:buNone/>
            </a:pPr>
            <a:r>
              <a:rPr lang="es-419"/>
              <a:t>ORDERS IN JUNE</a:t>
            </a:r>
            <a:endParaRPr/>
          </a:p>
          <a:p>
            <a:pPr indent="0" lvl="0" marL="0" rtl="0" algn="l">
              <a:spcBef>
                <a:spcPts val="0"/>
              </a:spcBef>
              <a:spcAft>
                <a:spcPts val="0"/>
              </a:spcAft>
              <a:buNone/>
            </a:pPr>
            <a:r>
              <a:rPr lang="es-419"/>
              <a:t>men -&gt; blue -&gt; almost 60%</a:t>
            </a:r>
            <a:endParaRPr/>
          </a:p>
          <a:p>
            <a:pPr indent="0" lvl="0" marL="0" rtl="0" algn="l">
              <a:spcBef>
                <a:spcPts val="0"/>
              </a:spcBef>
              <a:spcAft>
                <a:spcPts val="0"/>
              </a:spcAft>
              <a:buNone/>
            </a:pPr>
            <a:r>
              <a:rPr lang="es-419"/>
              <a:t>women -&gt; pink -&gt; little bit over 40%</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9" name="Shape 159"/>
        <p:cNvGrpSpPr/>
        <p:nvPr/>
      </p:nvGrpSpPr>
      <p:grpSpPr>
        <a:xfrm>
          <a:off x="0" y="0"/>
          <a:ext cx="0" cy="0"/>
          <a:chOff x="0" y="0"/>
          <a:chExt cx="0" cy="0"/>
        </a:xfrm>
      </p:grpSpPr>
      <p:sp>
        <p:nvSpPr>
          <p:cNvPr id="160" name="Google Shape;160;g5bb8153139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5bb8153139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(Bruno) Analyzing the clients (3)</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s-419"/>
              <a:t>Men purchased more in June (last slide)</a:t>
            </a:r>
            <a:endParaRPr/>
          </a:p>
          <a:p>
            <a:pPr indent="-298450" lvl="0" marL="457200" rtl="0" algn="l">
              <a:spcBef>
                <a:spcPts val="0"/>
              </a:spcBef>
              <a:spcAft>
                <a:spcPts val="0"/>
              </a:spcAft>
              <a:buSzPts val="1100"/>
              <a:buChar char="-"/>
            </a:pPr>
            <a:r>
              <a:rPr lang="es-419"/>
              <a:t>Biggest difference is in 18-30 where men ordered more than twice as much than women, </a:t>
            </a:r>
            <a:endParaRPr/>
          </a:p>
          <a:p>
            <a:pPr indent="-298450" lvl="0" marL="457200" rtl="0" algn="l">
              <a:spcBef>
                <a:spcPts val="0"/>
              </a:spcBef>
              <a:spcAft>
                <a:spcPts val="0"/>
              </a:spcAft>
              <a:buSzPts val="1100"/>
              <a:buChar char="-"/>
            </a:pPr>
            <a:r>
              <a:rPr lang="es-419"/>
              <a:t>with more than 12,000 orders and women with 5,500 orders</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8" name="Shape 168"/>
        <p:cNvGrpSpPr/>
        <p:nvPr/>
      </p:nvGrpSpPr>
      <p:grpSpPr>
        <a:xfrm>
          <a:off x="0" y="0"/>
          <a:ext cx="0" cy="0"/>
          <a:chOff x="0" y="0"/>
          <a:chExt cx="0" cy="0"/>
        </a:xfrm>
      </p:grpSpPr>
      <p:sp>
        <p:nvSpPr>
          <p:cNvPr id="169" name="Google Shape;169;g5bb8153139_0_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5bb8153139_0_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Mariana</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7" name="Shape 177"/>
        <p:cNvGrpSpPr/>
        <p:nvPr/>
      </p:nvGrpSpPr>
      <p:grpSpPr>
        <a:xfrm>
          <a:off x="0" y="0"/>
          <a:ext cx="0" cy="0"/>
          <a:chOff x="0" y="0"/>
          <a:chExt cx="0" cy="0"/>
        </a:xfrm>
      </p:grpSpPr>
      <p:sp>
        <p:nvSpPr>
          <p:cNvPr id="178" name="Google Shape;178;g5bb8153139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5bb8153139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Mariana</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6" name="Shape 186"/>
        <p:cNvGrpSpPr/>
        <p:nvPr/>
      </p:nvGrpSpPr>
      <p:grpSpPr>
        <a:xfrm>
          <a:off x="0" y="0"/>
          <a:ext cx="0" cy="0"/>
          <a:chOff x="0" y="0"/>
          <a:chExt cx="0" cy="0"/>
        </a:xfrm>
      </p:grpSpPr>
      <p:sp>
        <p:nvSpPr>
          <p:cNvPr id="187" name="Google Shape;187;g5bb8153139_0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5bb8153139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Iñaki</a:t>
            </a:r>
            <a:endParaRPr/>
          </a:p>
          <a:p>
            <a:pPr indent="0" lvl="0" marL="0" rtl="0" algn="l">
              <a:spcBef>
                <a:spcPts val="0"/>
              </a:spcBef>
              <a:spcAft>
                <a:spcPts val="0"/>
              </a:spcAft>
              <a:buNone/>
            </a:pPr>
            <a:r>
              <a:rPr lang="es-419"/>
              <a:t>As we saw, rappi sends two main notifications, sms and push. But mainly users create more orders when they receive a push notification rather than a sms.</a:t>
            </a:r>
            <a:endParaRPr/>
          </a:p>
          <a:p>
            <a:pPr indent="0" lvl="0" marL="0" rtl="0" algn="l">
              <a:spcBef>
                <a:spcPts val="0"/>
              </a:spcBef>
              <a:spcAft>
                <a:spcPts val="0"/>
              </a:spcAft>
              <a:buNone/>
            </a:pPr>
            <a:r>
              <a:rPr lang="es-419"/>
              <a:t>From all the users that created an order after receiving a campaign two thirds were because of a push.</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5" name="Shape 195"/>
        <p:cNvGrpSpPr/>
        <p:nvPr/>
      </p:nvGrpSpPr>
      <p:grpSpPr>
        <a:xfrm>
          <a:off x="0" y="0"/>
          <a:ext cx="0" cy="0"/>
          <a:chOff x="0" y="0"/>
          <a:chExt cx="0" cy="0"/>
        </a:xfrm>
      </p:grpSpPr>
      <p:sp>
        <p:nvSpPr>
          <p:cNvPr id="196" name="Google Shape;196;g5bb8153139_0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5bb8153139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Iñaki</a:t>
            </a:r>
            <a:endParaRPr/>
          </a:p>
          <a:p>
            <a:pPr indent="0" lvl="0" marL="0" rtl="0" algn="l">
              <a:spcBef>
                <a:spcPts val="0"/>
              </a:spcBef>
              <a:spcAft>
                <a:spcPts val="0"/>
              </a:spcAft>
              <a:buNone/>
            </a:pPr>
            <a:r>
              <a:rPr lang="es-419"/>
              <a:t>Also we wanted to compare how different age groups spent when they receive both notifications. As we can see, users tend to spend more when a push notification was sent, also we found that 60 to 75 year old’s are the ones who spend the most.</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4" name="Shape 204"/>
        <p:cNvGrpSpPr/>
        <p:nvPr/>
      </p:nvGrpSpPr>
      <p:grpSpPr>
        <a:xfrm>
          <a:off x="0" y="0"/>
          <a:ext cx="0" cy="0"/>
          <a:chOff x="0" y="0"/>
          <a:chExt cx="0" cy="0"/>
        </a:xfrm>
      </p:grpSpPr>
      <p:sp>
        <p:nvSpPr>
          <p:cNvPr id="205" name="Google Shape;205;g5bba45fac9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5bba45fac9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Iñaki</a:t>
            </a:r>
            <a:endParaRPr/>
          </a:p>
          <a:p>
            <a:pPr indent="0" lvl="0" marL="0" rtl="0" algn="l">
              <a:spcBef>
                <a:spcPts val="0"/>
              </a:spcBef>
              <a:spcAft>
                <a:spcPts val="0"/>
              </a:spcAft>
              <a:buNone/>
            </a:pPr>
            <a:r>
              <a:rPr lang="es-419"/>
              <a:t>Now, we knew how users spent overall in the month, but what about how rappi selected the users for a campaign.</a:t>
            </a:r>
            <a:endParaRPr/>
          </a:p>
          <a:p>
            <a:pPr indent="0" lvl="0" marL="0" rtl="0" algn="l">
              <a:spcBef>
                <a:spcPts val="0"/>
              </a:spcBef>
              <a:spcAft>
                <a:spcPts val="0"/>
              </a:spcAft>
              <a:buNone/>
            </a:pPr>
            <a:r>
              <a:rPr lang="es-419"/>
              <a:t>This is where we were impressed, in an alcohol campaign most users where between 18 to 30 years old, but they were the ones that spent the least, on the other hand, 60 to 75 years old spent the most</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 name="Shape 60"/>
        <p:cNvGrpSpPr/>
        <p:nvPr/>
      </p:nvGrpSpPr>
      <p:grpSpPr>
        <a:xfrm>
          <a:off x="0" y="0"/>
          <a:ext cx="0" cy="0"/>
          <a:chOff x="0" y="0"/>
          <a:chExt cx="0" cy="0"/>
        </a:xfrm>
      </p:grpSpPr>
      <p:sp>
        <p:nvSpPr>
          <p:cNvPr id="61" name="Google Shape;61;g5bb815313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g5bb815313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Mariana</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3" name="Shape 213"/>
        <p:cNvGrpSpPr/>
        <p:nvPr/>
      </p:nvGrpSpPr>
      <p:grpSpPr>
        <a:xfrm>
          <a:off x="0" y="0"/>
          <a:ext cx="0" cy="0"/>
          <a:chOff x="0" y="0"/>
          <a:chExt cx="0" cy="0"/>
        </a:xfrm>
      </p:grpSpPr>
      <p:sp>
        <p:nvSpPr>
          <p:cNvPr id="214" name="Google Shape;214;g5bb8153139_0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5bb8153139_0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Iñaki</a:t>
            </a:r>
            <a:endParaRPr/>
          </a:p>
          <a:p>
            <a:pPr indent="0" lvl="0" marL="0" rtl="0" algn="l">
              <a:spcBef>
                <a:spcPts val="0"/>
              </a:spcBef>
              <a:spcAft>
                <a:spcPts val="0"/>
              </a:spcAft>
              <a:buNone/>
            </a:pPr>
            <a:r>
              <a:rPr lang="es-419"/>
              <a:t>however, rappi is sending the campaigns in the right time. When there is a peak in the messages sent after comes a peak in the orders created, also when they stop sending campaigns the orders created drop.</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4" name="Shape 224"/>
        <p:cNvGrpSpPr/>
        <p:nvPr/>
      </p:nvGrpSpPr>
      <p:grpSpPr>
        <a:xfrm>
          <a:off x="0" y="0"/>
          <a:ext cx="0" cy="0"/>
          <a:chOff x="0" y="0"/>
          <a:chExt cx="0" cy="0"/>
        </a:xfrm>
      </p:grpSpPr>
      <p:sp>
        <p:nvSpPr>
          <p:cNvPr id="225" name="Google Shape;225;g5bb8153139_0_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5bb8153139_0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Mariana</a:t>
            </a:r>
            <a:endParaRPr/>
          </a:p>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3" name="Shape 233"/>
        <p:cNvGrpSpPr/>
        <p:nvPr/>
      </p:nvGrpSpPr>
      <p:grpSpPr>
        <a:xfrm>
          <a:off x="0" y="0"/>
          <a:ext cx="0" cy="0"/>
          <a:chOff x="0" y="0"/>
          <a:chExt cx="0" cy="0"/>
        </a:xfrm>
      </p:grpSpPr>
      <p:sp>
        <p:nvSpPr>
          <p:cNvPr id="234" name="Google Shape;234;g5bb8153139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5bb8153139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Mariana</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0" name="Shape 240"/>
        <p:cNvGrpSpPr/>
        <p:nvPr/>
      </p:nvGrpSpPr>
      <p:grpSpPr>
        <a:xfrm>
          <a:off x="0" y="0"/>
          <a:ext cx="0" cy="0"/>
          <a:chOff x="0" y="0"/>
          <a:chExt cx="0" cy="0"/>
        </a:xfrm>
      </p:grpSpPr>
      <p:sp>
        <p:nvSpPr>
          <p:cNvPr id="241" name="Google Shape;241;g5bb8153139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5bb8153139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Bruno</a:t>
            </a:r>
            <a:endParaRPr/>
          </a:p>
          <a:p>
            <a:pPr indent="-298450" lvl="0" marL="457200" rtl="0" algn="l">
              <a:spcBef>
                <a:spcPts val="0"/>
              </a:spcBef>
              <a:spcAft>
                <a:spcPts val="0"/>
              </a:spcAft>
              <a:buSzPts val="1100"/>
              <a:buChar char="-"/>
            </a:pPr>
            <a:r>
              <a:rPr lang="es-419"/>
              <a:t>users targeted? parameters?</a:t>
            </a:r>
            <a:endParaRPr/>
          </a:p>
          <a:p>
            <a:pPr indent="-298450" lvl="0" marL="457200" rtl="0" algn="l">
              <a:spcBef>
                <a:spcPts val="0"/>
              </a:spcBef>
              <a:spcAft>
                <a:spcPts val="0"/>
              </a:spcAft>
              <a:buSzPts val="1100"/>
              <a:buChar char="-"/>
            </a:pPr>
            <a:r>
              <a:rPr lang="es-419"/>
              <a:t>specific user segments vs general</a:t>
            </a:r>
            <a:endParaRPr/>
          </a:p>
          <a:p>
            <a:pPr indent="-298450" lvl="0" marL="457200" rtl="0" algn="l">
              <a:spcBef>
                <a:spcPts val="0"/>
              </a:spcBef>
              <a:spcAft>
                <a:spcPts val="0"/>
              </a:spcAft>
              <a:buSzPts val="1100"/>
              <a:buChar char="-"/>
            </a:pPr>
            <a:r>
              <a:rPr lang="es-419"/>
              <a:t>if specific, work?</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7" name="Shape 247"/>
        <p:cNvGrpSpPr/>
        <p:nvPr/>
      </p:nvGrpSpPr>
      <p:grpSpPr>
        <a:xfrm>
          <a:off x="0" y="0"/>
          <a:ext cx="0" cy="0"/>
          <a:chOff x="0" y="0"/>
          <a:chExt cx="0" cy="0"/>
        </a:xfrm>
      </p:grpSpPr>
      <p:sp>
        <p:nvSpPr>
          <p:cNvPr id="248" name="Google Shape;248;g5bbbc16b7c_1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5bbbc16b7c_1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 name="Shape 69"/>
        <p:cNvGrpSpPr/>
        <p:nvPr/>
      </p:nvGrpSpPr>
      <p:grpSpPr>
        <a:xfrm>
          <a:off x="0" y="0"/>
          <a:ext cx="0" cy="0"/>
          <a:chOff x="0" y="0"/>
          <a:chExt cx="0" cy="0"/>
        </a:xfrm>
      </p:grpSpPr>
      <p:sp>
        <p:nvSpPr>
          <p:cNvPr id="70" name="Google Shape;70;g5bb8153139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5bb8153139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Mariana</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 name="Shape 76"/>
        <p:cNvGrpSpPr/>
        <p:nvPr/>
      </p:nvGrpSpPr>
      <p:grpSpPr>
        <a:xfrm>
          <a:off x="0" y="0"/>
          <a:ext cx="0" cy="0"/>
          <a:chOff x="0" y="0"/>
          <a:chExt cx="0" cy="0"/>
        </a:xfrm>
      </p:grpSpPr>
      <p:sp>
        <p:nvSpPr>
          <p:cNvPr id="77" name="Google Shape;77;g5bba45fac9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5bba45fac9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 name="Shape 87"/>
        <p:cNvGrpSpPr/>
        <p:nvPr/>
      </p:nvGrpSpPr>
      <p:grpSpPr>
        <a:xfrm>
          <a:off x="0" y="0"/>
          <a:ext cx="0" cy="0"/>
          <a:chOff x="0" y="0"/>
          <a:chExt cx="0" cy="0"/>
        </a:xfrm>
      </p:grpSpPr>
      <p:sp>
        <p:nvSpPr>
          <p:cNvPr id="88" name="Google Shape;88;g5bbbc16b7c_1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5bbbc16b7c_1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s-419" sz="1000"/>
              <a:t>(Bruno) </a:t>
            </a:r>
            <a:endParaRPr sz="1000"/>
          </a:p>
          <a:p>
            <a:pPr indent="0" lvl="0" marL="0" rtl="0" algn="l">
              <a:lnSpc>
                <a:spcPct val="100000"/>
              </a:lnSpc>
              <a:spcBef>
                <a:spcPts val="0"/>
              </a:spcBef>
              <a:spcAft>
                <a:spcPts val="0"/>
              </a:spcAft>
              <a:buNone/>
            </a:pPr>
            <a:r>
              <a:t/>
            </a:r>
            <a:endParaRPr sz="1000"/>
          </a:p>
          <a:p>
            <a:pPr indent="0" lvl="0" marL="0" rtl="0" algn="l">
              <a:lnSpc>
                <a:spcPct val="100000"/>
              </a:lnSpc>
              <a:spcBef>
                <a:spcPts val="0"/>
              </a:spcBef>
              <a:spcAft>
                <a:spcPts val="0"/>
              </a:spcAft>
              <a:buNone/>
            </a:pPr>
            <a:r>
              <a:rPr lang="es-419" sz="1000"/>
              <a:t>Rappi -&gt; 1st unicorn from Latin America, 9 countries.</a:t>
            </a:r>
            <a:endParaRPr sz="1000"/>
          </a:p>
          <a:p>
            <a:pPr indent="0" lvl="0" marL="0" rtl="0" algn="l">
              <a:lnSpc>
                <a:spcPct val="100000"/>
              </a:lnSpc>
              <a:spcBef>
                <a:spcPts val="0"/>
              </a:spcBef>
              <a:spcAft>
                <a:spcPts val="0"/>
              </a:spcAft>
              <a:buNone/>
            </a:pPr>
            <a:r>
              <a:rPr lang="es-419" sz="1000"/>
              <a:t>“super app” to order almost anything and receive it within 30 minutes</a:t>
            </a:r>
            <a:endParaRPr sz="1000"/>
          </a:p>
          <a:p>
            <a:pPr indent="0" lvl="0" marL="0" rtl="0" algn="l">
              <a:lnSpc>
                <a:spcPct val="100000"/>
              </a:lnSpc>
              <a:spcBef>
                <a:spcPts val="0"/>
              </a:spcBef>
              <a:spcAft>
                <a:spcPts val="0"/>
              </a:spcAft>
              <a:buNone/>
            </a:pPr>
            <a:r>
              <a:rPr lang="es-419" sz="1000"/>
              <a:t>Revenue = 17% of each transaction</a:t>
            </a:r>
            <a:endParaRPr sz="1000"/>
          </a:p>
          <a:p>
            <a:pPr indent="0" lvl="0" marL="0" rtl="0" algn="l">
              <a:lnSpc>
                <a:spcPct val="100000"/>
              </a:lnSpc>
              <a:spcBef>
                <a:spcPts val="0"/>
              </a:spcBef>
              <a:spcAft>
                <a:spcPts val="0"/>
              </a:spcAft>
              <a:buNone/>
            </a:pPr>
            <a:r>
              <a:rPr lang="es-419" sz="1000"/>
              <a:t>Couriers = independent contractors, delivery fee + tips.</a:t>
            </a:r>
            <a:endParaRPr sz="1000"/>
          </a:p>
          <a:p>
            <a:pPr indent="0" lvl="0" marL="0" rtl="0" algn="l">
              <a:lnSpc>
                <a:spcPct val="100000"/>
              </a:lnSpc>
              <a:spcBef>
                <a:spcPts val="0"/>
              </a:spcBef>
              <a:spcAft>
                <a:spcPts val="0"/>
              </a:spcAft>
              <a:buNone/>
            </a:pPr>
            <a:r>
              <a:t/>
            </a:r>
            <a:endParaRPr sz="1000"/>
          </a:p>
          <a:p>
            <a:pPr indent="0" lvl="0" marL="0" rtl="0" algn="l">
              <a:lnSpc>
                <a:spcPct val="100000"/>
              </a:lnSpc>
              <a:spcBef>
                <a:spcPts val="0"/>
              </a:spcBef>
              <a:spcAft>
                <a:spcPts val="0"/>
              </a:spcAft>
              <a:buNone/>
            </a:pPr>
            <a:r>
              <a:rPr lang="es-419" sz="1000"/>
              <a:t>20,000 couriers from Mexico to Argentina. Rappi has partnerships with 50,000 businesses. </a:t>
            </a:r>
            <a:r>
              <a:rPr lang="es-419" sz="1000"/>
              <a:t>28 cities where it operates</a:t>
            </a:r>
            <a:endParaRPr sz="1000"/>
          </a:p>
          <a:p>
            <a:pPr indent="0" lvl="0" marL="0" rtl="0" algn="l">
              <a:lnSpc>
                <a:spcPct val="100000"/>
              </a:lnSpc>
              <a:spcBef>
                <a:spcPts val="0"/>
              </a:spcBef>
              <a:spcAft>
                <a:spcPts val="0"/>
              </a:spcAft>
              <a:buNone/>
            </a:pPr>
            <a:r>
              <a:t/>
            </a:r>
            <a:endParaRPr sz="1000"/>
          </a:p>
          <a:p>
            <a:pPr indent="0" lvl="0" marL="0" rtl="0" algn="l">
              <a:spcBef>
                <a:spcPts val="0"/>
              </a:spcBef>
              <a:spcAft>
                <a:spcPts val="0"/>
              </a:spcAft>
              <a:buNone/>
            </a:pPr>
            <a:r>
              <a:rPr lang="es-419" sz="1000" u="sng">
                <a:hlinkClick r:id="rId2"/>
              </a:rPr>
              <a:t>https://www.bloomberg.com/news/articles/2018-10-03/colombian-super-app-is-a-unicorn-it-wants-to-be-a-tech-giant</a:t>
            </a:r>
            <a:endParaRPr sz="1000"/>
          </a:p>
          <a:p>
            <a:pPr indent="0" lvl="0" marL="0" rtl="0" algn="l">
              <a:lnSpc>
                <a:spcPct val="100000"/>
              </a:lnSpc>
              <a:spcBef>
                <a:spcPts val="0"/>
              </a:spcBef>
              <a:spcAft>
                <a:spcPts val="0"/>
              </a:spcAft>
              <a:buNone/>
            </a:pPr>
            <a:r>
              <a:t/>
            </a:r>
            <a:endParaRPr sz="1000"/>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 name="Shape 98"/>
        <p:cNvGrpSpPr/>
        <p:nvPr/>
      </p:nvGrpSpPr>
      <p:grpSpPr>
        <a:xfrm>
          <a:off x="0" y="0"/>
          <a:ext cx="0" cy="0"/>
          <a:chOff x="0" y="0"/>
          <a:chExt cx="0" cy="0"/>
        </a:xfrm>
      </p:grpSpPr>
      <p:sp>
        <p:nvSpPr>
          <p:cNvPr id="99" name="Google Shape;99;g5bbbc16b7c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5bbbc16b7c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(Bruno)</a:t>
            </a:r>
            <a:endParaRPr/>
          </a:p>
          <a:p>
            <a:pPr indent="0" lvl="0" marL="0" rtl="0" algn="l">
              <a:spcBef>
                <a:spcPts val="0"/>
              </a:spcBef>
              <a:spcAft>
                <a:spcPts val="0"/>
              </a:spcAft>
              <a:buNone/>
            </a:pPr>
            <a:r>
              <a:rPr lang="es-419"/>
              <a:t>Make things clear.</a:t>
            </a:r>
            <a:endParaRPr/>
          </a:p>
          <a:p>
            <a:pPr indent="0" lvl="0" marL="0" rtl="0" algn="l">
              <a:spcBef>
                <a:spcPts val="0"/>
              </a:spcBef>
              <a:spcAft>
                <a:spcPts val="0"/>
              </a:spcAft>
              <a:buNone/>
            </a:pPr>
            <a:r>
              <a:rPr lang="es-419"/>
              <a:t>Push = app notifications.</a:t>
            </a:r>
            <a:endParaRPr/>
          </a:p>
          <a:p>
            <a:pPr indent="0" lvl="0" marL="0" rtl="0" algn="l">
              <a:spcBef>
                <a:spcPts val="0"/>
              </a:spcBef>
              <a:spcAft>
                <a:spcPts val="0"/>
              </a:spcAft>
              <a:buNone/>
            </a:pPr>
            <a:r>
              <a:rPr lang="es-419"/>
              <a:t>SMS = regular text messages</a:t>
            </a:r>
            <a:endParaRPr/>
          </a:p>
          <a:p>
            <a:pPr indent="0" lvl="0" marL="0" rtl="0" algn="l">
              <a:spcBef>
                <a:spcPts val="0"/>
              </a:spcBef>
              <a:spcAft>
                <a:spcPts val="0"/>
              </a:spcAft>
              <a:buNone/>
            </a:pPr>
            <a:r>
              <a:t/>
            </a:r>
            <a:endParaRPr/>
          </a:p>
          <a:p>
            <a:pPr indent="0" lvl="0" marL="0" rtl="0" algn="l">
              <a:spcBef>
                <a:spcPts val="0"/>
              </a:spcBef>
              <a:spcAft>
                <a:spcPts val="0"/>
              </a:spcAft>
              <a:buNone/>
            </a:pPr>
            <a:r>
              <a:rPr lang="es-419"/>
              <a:t>Push adv = direct link</a:t>
            </a:r>
            <a:br>
              <a:rPr lang="es-419"/>
            </a:br>
            <a:r>
              <a:rPr lang="es-419"/>
              <a:t>Push disadv = uninstalled don’t receive</a:t>
            </a:r>
            <a:endParaRPr/>
          </a:p>
          <a:p>
            <a:pPr indent="0" lvl="0" marL="0" rtl="0" algn="l">
              <a:spcBef>
                <a:spcPts val="0"/>
              </a:spcBef>
              <a:spcAft>
                <a:spcPts val="0"/>
              </a:spcAft>
              <a:buNone/>
            </a:pPr>
            <a:r>
              <a:t/>
            </a:r>
            <a:endParaRPr/>
          </a:p>
          <a:p>
            <a:pPr indent="0" lvl="0" marL="0" rtl="0" algn="l">
              <a:spcBef>
                <a:spcPts val="0"/>
              </a:spcBef>
              <a:spcAft>
                <a:spcPts val="0"/>
              </a:spcAft>
              <a:buNone/>
            </a:pPr>
            <a:r>
              <a:rPr lang="es-419"/>
              <a:t>SMS adv = receive it no matter what</a:t>
            </a:r>
            <a:endParaRPr/>
          </a:p>
          <a:p>
            <a:pPr indent="0" lvl="0" marL="0" rtl="0" algn="l">
              <a:spcBef>
                <a:spcPts val="0"/>
              </a:spcBef>
              <a:spcAft>
                <a:spcPts val="0"/>
              </a:spcAft>
              <a:buNone/>
            </a:pPr>
            <a:r>
              <a:rPr lang="es-419"/>
              <a:t>SMS disadv = annoying</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 name="Shape 107"/>
        <p:cNvGrpSpPr/>
        <p:nvPr/>
      </p:nvGrpSpPr>
      <p:grpSpPr>
        <a:xfrm>
          <a:off x="0" y="0"/>
          <a:ext cx="0" cy="0"/>
          <a:chOff x="0" y="0"/>
          <a:chExt cx="0" cy="0"/>
        </a:xfrm>
      </p:grpSpPr>
      <p:sp>
        <p:nvSpPr>
          <p:cNvPr id="108" name="Google Shape;108;g5bbbc16b7c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5bbbc16b7c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(Bruno)</a:t>
            </a:r>
            <a:endParaRPr/>
          </a:p>
          <a:p>
            <a:pPr indent="-298450" lvl="0" marL="457200" rtl="0" algn="l">
              <a:spcBef>
                <a:spcPts val="0"/>
              </a:spcBef>
              <a:spcAft>
                <a:spcPts val="0"/>
              </a:spcAft>
              <a:buSzPts val="1100"/>
              <a:buChar char="-"/>
            </a:pPr>
            <a:r>
              <a:rPr lang="es-419"/>
              <a:t>No direct link</a:t>
            </a:r>
            <a:endParaRPr/>
          </a:p>
          <a:p>
            <a:pPr indent="-298450" lvl="0" marL="457200" rtl="0" algn="l">
              <a:spcBef>
                <a:spcPts val="0"/>
              </a:spcBef>
              <a:spcAft>
                <a:spcPts val="0"/>
              </a:spcAft>
              <a:buSzPts val="1100"/>
              <a:buChar char="-"/>
            </a:pPr>
            <a:r>
              <a:rPr lang="es-419"/>
              <a:t>Time limit of 2 hours</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 name="Shape 117"/>
        <p:cNvGrpSpPr/>
        <p:nvPr/>
      </p:nvGrpSpPr>
      <p:grpSpPr>
        <a:xfrm>
          <a:off x="0" y="0"/>
          <a:ext cx="0" cy="0"/>
          <a:chOff x="0" y="0"/>
          <a:chExt cx="0" cy="0"/>
        </a:xfrm>
      </p:grpSpPr>
      <p:sp>
        <p:nvSpPr>
          <p:cNvPr id="118" name="Google Shape;118;g5bb8153139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5bb8153139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Iñaki</a:t>
            </a:r>
            <a:endParaRPr/>
          </a:p>
          <a:p>
            <a:pPr indent="0" lvl="0" marL="0" rtl="0" algn="l">
              <a:spcBef>
                <a:spcPts val="0"/>
              </a:spcBef>
              <a:spcAft>
                <a:spcPts val="0"/>
              </a:spcAft>
              <a:buNone/>
            </a:pPr>
            <a:r>
              <a:rPr lang="es-419"/>
              <a:t>We based our research in two data sets.</a:t>
            </a:r>
            <a:endParaRPr/>
          </a:p>
          <a:p>
            <a:pPr indent="0" lvl="0" marL="0" rtl="0" algn="l">
              <a:spcBef>
                <a:spcPts val="0"/>
              </a:spcBef>
              <a:spcAft>
                <a:spcPts val="0"/>
              </a:spcAft>
              <a:buNone/>
            </a:pPr>
            <a:r>
              <a:rPr lang="es-419"/>
              <a:t>The first one contained all the orders created in mexico from the last month, so took only the ones that were created inside Mexico City.</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3" name="Shape 123"/>
        <p:cNvGrpSpPr/>
        <p:nvPr/>
      </p:nvGrpSpPr>
      <p:grpSpPr>
        <a:xfrm>
          <a:off x="0" y="0"/>
          <a:ext cx="0" cy="0"/>
          <a:chOff x="0" y="0"/>
          <a:chExt cx="0" cy="0"/>
        </a:xfrm>
      </p:grpSpPr>
      <p:sp>
        <p:nvSpPr>
          <p:cNvPr id="124" name="Google Shape;124;g5bb8153139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5bb8153139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Iñaki</a:t>
            </a:r>
            <a:endParaRPr/>
          </a:p>
          <a:p>
            <a:pPr indent="0" lvl="0" marL="0" rtl="0" algn="l">
              <a:spcBef>
                <a:spcPts val="0"/>
              </a:spcBef>
              <a:spcAft>
                <a:spcPts val="0"/>
              </a:spcAft>
              <a:buNone/>
            </a:pPr>
            <a:r>
              <a:rPr lang="es-419"/>
              <a:t>Also, we had the entire list of users that received a campaign during the last month in mexico.</a:t>
            </a:r>
            <a:endParaRPr/>
          </a:p>
          <a:p>
            <a:pPr indent="0" lvl="0" marL="0" rtl="0" algn="l">
              <a:spcBef>
                <a:spcPts val="0"/>
              </a:spcBef>
              <a:spcAft>
                <a:spcPts val="0"/>
              </a:spcAft>
              <a:buNone/>
            </a:pPr>
            <a:r>
              <a:rPr lang="es-419"/>
              <a:t>This information was already cleaned and we just mapped the media type to the correct name</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2749050" y="748800"/>
            <a:ext cx="3645900" cy="36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a:off x="2992950" y="992700"/>
            <a:ext cx="3158100" cy="3158100"/>
          </a:xfrm>
          <a:prstGeom prst="rect">
            <a:avLst/>
          </a:prstGeom>
          <a:noFill/>
          <a:ln cap="flat" cmpd="sng" w="28575">
            <a:solidFill>
              <a:schemeClr val="l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ph type="ctrTitle"/>
          </p:nvPr>
        </p:nvSpPr>
        <p:spPr>
          <a:xfrm>
            <a:off x="3096250" y="1627200"/>
            <a:ext cx="2951400" cy="15843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3200"/>
              <a:buFont typeface="Lato"/>
              <a:buNone/>
              <a:defRPr>
                <a:solidFill>
                  <a:schemeClr val="lt1"/>
                </a:solidFill>
                <a:latin typeface="Lato"/>
                <a:ea typeface="Lato"/>
                <a:cs typeface="Lato"/>
                <a:sym typeface="Lato"/>
              </a:defRPr>
            </a:lvl1pPr>
            <a:lvl2pPr lvl="1" algn="ctr">
              <a:spcBef>
                <a:spcPts val="0"/>
              </a:spcBef>
              <a:spcAft>
                <a:spcPts val="0"/>
              </a:spcAft>
              <a:buClr>
                <a:schemeClr val="lt1"/>
              </a:buClr>
              <a:buSzPts val="3200"/>
              <a:buFont typeface="Lato"/>
              <a:buNone/>
              <a:defRPr>
                <a:solidFill>
                  <a:schemeClr val="lt1"/>
                </a:solidFill>
                <a:latin typeface="Lato"/>
                <a:ea typeface="Lato"/>
                <a:cs typeface="Lato"/>
                <a:sym typeface="Lato"/>
              </a:defRPr>
            </a:lvl2pPr>
            <a:lvl3pPr lvl="2" algn="ctr">
              <a:spcBef>
                <a:spcPts val="0"/>
              </a:spcBef>
              <a:spcAft>
                <a:spcPts val="0"/>
              </a:spcAft>
              <a:buClr>
                <a:schemeClr val="lt1"/>
              </a:buClr>
              <a:buSzPts val="3200"/>
              <a:buFont typeface="Lato"/>
              <a:buNone/>
              <a:defRPr>
                <a:solidFill>
                  <a:schemeClr val="lt1"/>
                </a:solidFill>
                <a:latin typeface="Lato"/>
                <a:ea typeface="Lato"/>
                <a:cs typeface="Lato"/>
                <a:sym typeface="Lato"/>
              </a:defRPr>
            </a:lvl3pPr>
            <a:lvl4pPr lvl="3" algn="ctr">
              <a:spcBef>
                <a:spcPts val="0"/>
              </a:spcBef>
              <a:spcAft>
                <a:spcPts val="0"/>
              </a:spcAft>
              <a:buClr>
                <a:schemeClr val="lt1"/>
              </a:buClr>
              <a:buSzPts val="3200"/>
              <a:buFont typeface="Lato"/>
              <a:buNone/>
              <a:defRPr>
                <a:solidFill>
                  <a:schemeClr val="lt1"/>
                </a:solidFill>
                <a:latin typeface="Lato"/>
                <a:ea typeface="Lato"/>
                <a:cs typeface="Lato"/>
                <a:sym typeface="Lato"/>
              </a:defRPr>
            </a:lvl4pPr>
            <a:lvl5pPr lvl="4" algn="ctr">
              <a:spcBef>
                <a:spcPts val="0"/>
              </a:spcBef>
              <a:spcAft>
                <a:spcPts val="0"/>
              </a:spcAft>
              <a:buClr>
                <a:schemeClr val="lt1"/>
              </a:buClr>
              <a:buSzPts val="3200"/>
              <a:buFont typeface="Lato"/>
              <a:buNone/>
              <a:defRPr>
                <a:solidFill>
                  <a:schemeClr val="lt1"/>
                </a:solidFill>
                <a:latin typeface="Lato"/>
                <a:ea typeface="Lato"/>
                <a:cs typeface="Lato"/>
                <a:sym typeface="Lato"/>
              </a:defRPr>
            </a:lvl5pPr>
            <a:lvl6pPr lvl="5" algn="ctr">
              <a:spcBef>
                <a:spcPts val="0"/>
              </a:spcBef>
              <a:spcAft>
                <a:spcPts val="0"/>
              </a:spcAft>
              <a:buClr>
                <a:schemeClr val="lt1"/>
              </a:buClr>
              <a:buSzPts val="3200"/>
              <a:buFont typeface="Lato"/>
              <a:buNone/>
              <a:defRPr>
                <a:solidFill>
                  <a:schemeClr val="lt1"/>
                </a:solidFill>
                <a:latin typeface="Lato"/>
                <a:ea typeface="Lato"/>
                <a:cs typeface="Lato"/>
                <a:sym typeface="Lato"/>
              </a:defRPr>
            </a:lvl6pPr>
            <a:lvl7pPr lvl="6" algn="ctr">
              <a:spcBef>
                <a:spcPts val="0"/>
              </a:spcBef>
              <a:spcAft>
                <a:spcPts val="0"/>
              </a:spcAft>
              <a:buClr>
                <a:schemeClr val="lt1"/>
              </a:buClr>
              <a:buSzPts val="3200"/>
              <a:buFont typeface="Lato"/>
              <a:buNone/>
              <a:defRPr>
                <a:solidFill>
                  <a:schemeClr val="lt1"/>
                </a:solidFill>
                <a:latin typeface="Lato"/>
                <a:ea typeface="Lato"/>
                <a:cs typeface="Lato"/>
                <a:sym typeface="Lato"/>
              </a:defRPr>
            </a:lvl7pPr>
            <a:lvl8pPr lvl="7" algn="ctr">
              <a:spcBef>
                <a:spcPts val="0"/>
              </a:spcBef>
              <a:spcAft>
                <a:spcPts val="0"/>
              </a:spcAft>
              <a:buClr>
                <a:schemeClr val="lt1"/>
              </a:buClr>
              <a:buSzPts val="3200"/>
              <a:buFont typeface="Lato"/>
              <a:buNone/>
              <a:defRPr>
                <a:solidFill>
                  <a:schemeClr val="lt1"/>
                </a:solidFill>
                <a:latin typeface="Lato"/>
                <a:ea typeface="Lato"/>
                <a:cs typeface="Lato"/>
                <a:sym typeface="Lato"/>
              </a:defRPr>
            </a:lvl8pPr>
            <a:lvl9pPr lvl="8" algn="ctr">
              <a:spcBef>
                <a:spcPts val="0"/>
              </a:spcBef>
              <a:spcAft>
                <a:spcPts val="0"/>
              </a:spcAft>
              <a:buClr>
                <a:schemeClr val="lt1"/>
              </a:buClr>
              <a:buSzPts val="3200"/>
              <a:buFont typeface="Lato"/>
              <a:buNone/>
              <a:defRPr>
                <a:solidFill>
                  <a:schemeClr val="lt1"/>
                </a:solidFill>
                <a:latin typeface="Lato"/>
                <a:ea typeface="Lato"/>
                <a:cs typeface="Lato"/>
                <a:sym typeface="Lato"/>
              </a:defRPr>
            </a:lvl9pPr>
          </a:lstStyle>
          <a:p/>
        </p:txBody>
      </p:sp>
      <p:sp>
        <p:nvSpPr>
          <p:cNvPr id="13" name="Google Shape;13;p2"/>
          <p:cNvSpPr txBox="1"/>
          <p:nvPr>
            <p:ph idx="1" type="subTitle"/>
          </p:nvPr>
        </p:nvSpPr>
        <p:spPr>
          <a:xfrm>
            <a:off x="3096363" y="3266930"/>
            <a:ext cx="2951400" cy="701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Clr>
                <a:schemeClr val="lt1"/>
              </a:buClr>
              <a:buSzPts val="1800"/>
              <a:buFont typeface="Playfair Display"/>
              <a:buNone/>
              <a:defRPr b="1">
                <a:solidFill>
                  <a:schemeClr val="lt1"/>
                </a:solidFill>
                <a:latin typeface="Playfair Display"/>
                <a:ea typeface="Playfair Display"/>
                <a:cs typeface="Playfair Display"/>
                <a:sym typeface="Playfair Display"/>
              </a:defRPr>
            </a:lvl1pPr>
            <a:lvl2pPr lvl="1"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2pPr>
            <a:lvl3pPr lvl="2"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3pPr>
            <a:lvl4pPr lvl="3"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4pPr>
            <a:lvl5pPr lvl="4"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5pPr>
            <a:lvl6pPr lvl="5"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6pPr>
            <a:lvl7pPr lvl="6"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7pPr>
            <a:lvl8pPr lvl="7"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8pPr>
            <a:lvl9pPr lvl="8"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9pPr>
          </a:lstStyle>
          <a:p/>
        </p:txBody>
      </p:sp>
      <p:sp>
        <p:nvSpPr>
          <p:cNvPr id="14" name="Google Shape;14;p2"/>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8" name="Shape 48"/>
        <p:cNvGrpSpPr/>
        <p:nvPr/>
      </p:nvGrpSpPr>
      <p:grpSpPr>
        <a:xfrm>
          <a:off x="0" y="0"/>
          <a:ext cx="0" cy="0"/>
          <a:chOff x="0" y="0"/>
          <a:chExt cx="0" cy="0"/>
        </a:xfrm>
      </p:grpSpPr>
      <p:sp>
        <p:nvSpPr>
          <p:cNvPr id="49" name="Google Shape;49;p11"/>
          <p:cNvSpPr/>
          <p:nvPr/>
        </p:nvSpPr>
        <p:spPr>
          <a:xfrm>
            <a:off x="0" y="5045700"/>
            <a:ext cx="9144000" cy="97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11"/>
          <p:cNvSpPr txBox="1"/>
          <p:nvPr>
            <p:ph hasCustomPrompt="1" type="title"/>
          </p:nvPr>
        </p:nvSpPr>
        <p:spPr>
          <a:xfrm>
            <a:off x="311700" y="1233100"/>
            <a:ext cx="8520600" cy="1610100"/>
          </a:xfrm>
          <a:prstGeom prst="rect">
            <a:avLst/>
          </a:prstGeom>
        </p:spPr>
        <p:txBody>
          <a:bodyPr anchorCtr="0" anchor="b" bIns="91425" lIns="91425" spcFirstLastPara="1" rIns="91425" wrap="square" tIns="91425">
            <a:noAutofit/>
          </a:bodyPr>
          <a:lstStyle>
            <a:lvl1pPr lvl="0" algn="ctr">
              <a:spcBef>
                <a:spcPts val="0"/>
              </a:spcBef>
              <a:spcAft>
                <a:spcPts val="0"/>
              </a:spcAft>
              <a:buSzPts val="10000"/>
              <a:buFont typeface="Lato"/>
              <a:buNone/>
              <a:defRPr sz="10000">
                <a:latin typeface="Lato"/>
                <a:ea typeface="Lato"/>
                <a:cs typeface="Lato"/>
                <a:sym typeface="Lato"/>
              </a:defRPr>
            </a:lvl1pPr>
            <a:lvl2pPr lvl="1" algn="ctr">
              <a:spcBef>
                <a:spcPts val="0"/>
              </a:spcBef>
              <a:spcAft>
                <a:spcPts val="0"/>
              </a:spcAft>
              <a:buSzPts val="10000"/>
              <a:buFont typeface="Lato"/>
              <a:buNone/>
              <a:defRPr sz="10000">
                <a:latin typeface="Lato"/>
                <a:ea typeface="Lato"/>
                <a:cs typeface="Lato"/>
                <a:sym typeface="Lato"/>
              </a:defRPr>
            </a:lvl2pPr>
            <a:lvl3pPr lvl="2" algn="ctr">
              <a:spcBef>
                <a:spcPts val="0"/>
              </a:spcBef>
              <a:spcAft>
                <a:spcPts val="0"/>
              </a:spcAft>
              <a:buSzPts val="10000"/>
              <a:buFont typeface="Lato"/>
              <a:buNone/>
              <a:defRPr sz="10000">
                <a:latin typeface="Lato"/>
                <a:ea typeface="Lato"/>
                <a:cs typeface="Lato"/>
                <a:sym typeface="Lato"/>
              </a:defRPr>
            </a:lvl3pPr>
            <a:lvl4pPr lvl="3" algn="ctr">
              <a:spcBef>
                <a:spcPts val="0"/>
              </a:spcBef>
              <a:spcAft>
                <a:spcPts val="0"/>
              </a:spcAft>
              <a:buSzPts val="10000"/>
              <a:buFont typeface="Lato"/>
              <a:buNone/>
              <a:defRPr sz="10000">
                <a:latin typeface="Lato"/>
                <a:ea typeface="Lato"/>
                <a:cs typeface="Lato"/>
                <a:sym typeface="Lato"/>
              </a:defRPr>
            </a:lvl4pPr>
            <a:lvl5pPr lvl="4" algn="ctr">
              <a:spcBef>
                <a:spcPts val="0"/>
              </a:spcBef>
              <a:spcAft>
                <a:spcPts val="0"/>
              </a:spcAft>
              <a:buSzPts val="10000"/>
              <a:buFont typeface="Lato"/>
              <a:buNone/>
              <a:defRPr sz="10000">
                <a:latin typeface="Lato"/>
                <a:ea typeface="Lato"/>
                <a:cs typeface="Lato"/>
                <a:sym typeface="Lato"/>
              </a:defRPr>
            </a:lvl5pPr>
            <a:lvl6pPr lvl="5" algn="ctr">
              <a:spcBef>
                <a:spcPts val="0"/>
              </a:spcBef>
              <a:spcAft>
                <a:spcPts val="0"/>
              </a:spcAft>
              <a:buSzPts val="10000"/>
              <a:buFont typeface="Lato"/>
              <a:buNone/>
              <a:defRPr sz="10000">
                <a:latin typeface="Lato"/>
                <a:ea typeface="Lato"/>
                <a:cs typeface="Lato"/>
                <a:sym typeface="Lato"/>
              </a:defRPr>
            </a:lvl6pPr>
            <a:lvl7pPr lvl="6" algn="ctr">
              <a:spcBef>
                <a:spcPts val="0"/>
              </a:spcBef>
              <a:spcAft>
                <a:spcPts val="0"/>
              </a:spcAft>
              <a:buSzPts val="10000"/>
              <a:buFont typeface="Lato"/>
              <a:buNone/>
              <a:defRPr sz="10000">
                <a:latin typeface="Lato"/>
                <a:ea typeface="Lato"/>
                <a:cs typeface="Lato"/>
                <a:sym typeface="Lato"/>
              </a:defRPr>
            </a:lvl7pPr>
            <a:lvl8pPr lvl="7" algn="ctr">
              <a:spcBef>
                <a:spcPts val="0"/>
              </a:spcBef>
              <a:spcAft>
                <a:spcPts val="0"/>
              </a:spcAft>
              <a:buSzPts val="10000"/>
              <a:buFont typeface="Lato"/>
              <a:buNone/>
              <a:defRPr sz="10000">
                <a:latin typeface="Lato"/>
                <a:ea typeface="Lato"/>
                <a:cs typeface="Lato"/>
                <a:sym typeface="Lato"/>
              </a:defRPr>
            </a:lvl8pPr>
            <a:lvl9pPr lvl="8" algn="ctr">
              <a:spcBef>
                <a:spcPts val="0"/>
              </a:spcBef>
              <a:spcAft>
                <a:spcPts val="0"/>
              </a:spcAft>
              <a:buSzPts val="10000"/>
              <a:buFont typeface="Lato"/>
              <a:buNone/>
              <a:defRPr sz="10000">
                <a:latin typeface="Lato"/>
                <a:ea typeface="Lato"/>
                <a:cs typeface="Lato"/>
                <a:sym typeface="Lato"/>
              </a:defRPr>
            </a:lvl9pPr>
          </a:lstStyle>
          <a:p>
            <a:r>
              <a:t>xx%</a:t>
            </a:r>
          </a:p>
        </p:txBody>
      </p:sp>
      <p:sp>
        <p:nvSpPr>
          <p:cNvPr id="51" name="Google Shape;51;p11"/>
          <p:cNvSpPr txBox="1"/>
          <p:nvPr>
            <p:ph idx="1" type="body"/>
          </p:nvPr>
        </p:nvSpPr>
        <p:spPr>
          <a:xfrm>
            <a:off x="311700" y="2919450"/>
            <a:ext cx="8520600" cy="10716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2" name="Google Shape;52;p11"/>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15" name="Shape 15"/>
        <p:cNvGrpSpPr/>
        <p:nvPr/>
      </p:nvGrpSpPr>
      <p:grpSpPr>
        <a:xfrm>
          <a:off x="0" y="0"/>
          <a:ext cx="0" cy="0"/>
          <a:chOff x="0" y="0"/>
          <a:chExt cx="0" cy="0"/>
        </a:xfrm>
      </p:grpSpPr>
      <p:sp>
        <p:nvSpPr>
          <p:cNvPr id="16" name="Google Shape;16;p3"/>
          <p:cNvSpPr txBox="1"/>
          <p:nvPr>
            <p:ph type="title"/>
          </p:nvPr>
        </p:nvSpPr>
        <p:spPr>
          <a:xfrm>
            <a:off x="509550" y="1423875"/>
            <a:ext cx="8124900" cy="17982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1pPr>
            <a:lvl2pPr lvl="1"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2pPr>
            <a:lvl3pPr lvl="2"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3pPr>
            <a:lvl4pPr lvl="3"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4pPr>
            <a:lvl5pPr lvl="4"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5pPr>
            <a:lvl6pPr lvl="5"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6pPr>
            <a:lvl7pPr lvl="6"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7pPr>
            <a:lvl8pPr lvl="7"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8pPr>
            <a:lvl9pPr lvl="8"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9pPr>
          </a:lstStyle>
          <a:p/>
        </p:txBody>
      </p:sp>
      <p:sp>
        <p:nvSpPr>
          <p:cNvPr id="17" name="Google Shape;17;p3"/>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a:off x="0" y="5045700"/>
            <a:ext cx="9144000" cy="97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1" name="Google Shape;21;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2" name="Google Shape;22;p4"/>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3" name="Shape 23"/>
        <p:cNvGrpSpPr/>
        <p:nvPr/>
      </p:nvGrpSpPr>
      <p:grpSpPr>
        <a:xfrm>
          <a:off x="0" y="0"/>
          <a:ext cx="0" cy="0"/>
          <a:chOff x="0" y="0"/>
          <a:chExt cx="0" cy="0"/>
        </a:xfrm>
      </p:grpSpPr>
      <p:sp>
        <p:nvSpPr>
          <p:cNvPr id="24" name="Google Shape;24;p5"/>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5" name="Google Shape;25;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6" name="Google Shape;26;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7" name="Google Shape;27;p5"/>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8" name="Shape 28"/>
        <p:cNvGrpSpPr/>
        <p:nvPr/>
      </p:nvGrpSpPr>
      <p:grpSpPr>
        <a:xfrm>
          <a:off x="0" y="0"/>
          <a:ext cx="0" cy="0"/>
          <a:chOff x="0" y="0"/>
          <a:chExt cx="0" cy="0"/>
        </a:xfrm>
      </p:grpSpPr>
      <p:sp>
        <p:nvSpPr>
          <p:cNvPr id="29" name="Google Shape;29;p6"/>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30" name="Google Shape;30;p6"/>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1" name="Shape 31"/>
        <p:cNvGrpSpPr/>
        <p:nvPr/>
      </p:nvGrpSpPr>
      <p:grpSpPr>
        <a:xfrm>
          <a:off x="0" y="0"/>
          <a:ext cx="0" cy="0"/>
          <a:chOff x="0" y="0"/>
          <a:chExt cx="0" cy="0"/>
        </a:xfrm>
      </p:grpSpPr>
      <p:sp>
        <p:nvSpPr>
          <p:cNvPr id="32" name="Google Shape;32;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3" name="Google Shape;33;p7"/>
          <p:cNvSpPr txBox="1"/>
          <p:nvPr>
            <p:ph idx="1" type="body"/>
          </p:nvPr>
        </p:nvSpPr>
        <p:spPr>
          <a:xfrm>
            <a:off x="311700" y="1391378"/>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4" name="Google Shape;34;p7"/>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dk2"/>
        </a:solidFill>
      </p:bgPr>
    </p:bg>
    <p:spTree>
      <p:nvGrpSpPr>
        <p:cNvPr id="35" name="Shape 35"/>
        <p:cNvGrpSpPr/>
        <p:nvPr/>
      </p:nvGrpSpPr>
      <p:grpSpPr>
        <a:xfrm>
          <a:off x="0" y="0"/>
          <a:ext cx="0" cy="0"/>
          <a:chOff x="0" y="0"/>
          <a:chExt cx="0" cy="0"/>
        </a:xfrm>
      </p:grpSpPr>
      <p:sp>
        <p:nvSpPr>
          <p:cNvPr id="36" name="Google Shape;36;p8"/>
          <p:cNvSpPr txBox="1"/>
          <p:nvPr>
            <p:ph type="title"/>
          </p:nvPr>
        </p:nvSpPr>
        <p:spPr>
          <a:xfrm>
            <a:off x="490250" y="526350"/>
            <a:ext cx="5618700" cy="4090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4800"/>
              <a:buFont typeface="Lato"/>
              <a:buNone/>
              <a:defRPr b="0" sz="4800">
                <a:solidFill>
                  <a:schemeClr val="lt1"/>
                </a:solidFill>
                <a:latin typeface="Lato"/>
                <a:ea typeface="Lato"/>
                <a:cs typeface="Lato"/>
                <a:sym typeface="Lato"/>
              </a:defRPr>
            </a:lvl1pPr>
            <a:lvl2pPr lvl="1">
              <a:spcBef>
                <a:spcPts val="0"/>
              </a:spcBef>
              <a:spcAft>
                <a:spcPts val="0"/>
              </a:spcAft>
              <a:buClr>
                <a:schemeClr val="lt1"/>
              </a:buClr>
              <a:buSzPts val="4800"/>
              <a:buFont typeface="Lato"/>
              <a:buNone/>
              <a:defRPr b="0" sz="4800">
                <a:solidFill>
                  <a:schemeClr val="lt1"/>
                </a:solidFill>
                <a:latin typeface="Lato"/>
                <a:ea typeface="Lato"/>
                <a:cs typeface="Lato"/>
                <a:sym typeface="Lato"/>
              </a:defRPr>
            </a:lvl2pPr>
            <a:lvl3pPr lvl="2">
              <a:spcBef>
                <a:spcPts val="0"/>
              </a:spcBef>
              <a:spcAft>
                <a:spcPts val="0"/>
              </a:spcAft>
              <a:buClr>
                <a:schemeClr val="lt1"/>
              </a:buClr>
              <a:buSzPts val="4800"/>
              <a:buFont typeface="Lato"/>
              <a:buNone/>
              <a:defRPr b="0" sz="4800">
                <a:solidFill>
                  <a:schemeClr val="lt1"/>
                </a:solidFill>
                <a:latin typeface="Lato"/>
                <a:ea typeface="Lato"/>
                <a:cs typeface="Lato"/>
                <a:sym typeface="Lato"/>
              </a:defRPr>
            </a:lvl3pPr>
            <a:lvl4pPr lvl="3">
              <a:spcBef>
                <a:spcPts val="0"/>
              </a:spcBef>
              <a:spcAft>
                <a:spcPts val="0"/>
              </a:spcAft>
              <a:buClr>
                <a:schemeClr val="lt1"/>
              </a:buClr>
              <a:buSzPts val="4800"/>
              <a:buFont typeface="Lato"/>
              <a:buNone/>
              <a:defRPr b="0" sz="4800">
                <a:solidFill>
                  <a:schemeClr val="lt1"/>
                </a:solidFill>
                <a:latin typeface="Lato"/>
                <a:ea typeface="Lato"/>
                <a:cs typeface="Lato"/>
                <a:sym typeface="Lato"/>
              </a:defRPr>
            </a:lvl4pPr>
            <a:lvl5pPr lvl="4">
              <a:spcBef>
                <a:spcPts val="0"/>
              </a:spcBef>
              <a:spcAft>
                <a:spcPts val="0"/>
              </a:spcAft>
              <a:buClr>
                <a:schemeClr val="lt1"/>
              </a:buClr>
              <a:buSzPts val="4800"/>
              <a:buFont typeface="Lato"/>
              <a:buNone/>
              <a:defRPr b="0" sz="4800">
                <a:solidFill>
                  <a:schemeClr val="lt1"/>
                </a:solidFill>
                <a:latin typeface="Lato"/>
                <a:ea typeface="Lato"/>
                <a:cs typeface="Lato"/>
                <a:sym typeface="Lato"/>
              </a:defRPr>
            </a:lvl5pPr>
            <a:lvl6pPr lvl="5">
              <a:spcBef>
                <a:spcPts val="0"/>
              </a:spcBef>
              <a:spcAft>
                <a:spcPts val="0"/>
              </a:spcAft>
              <a:buClr>
                <a:schemeClr val="lt1"/>
              </a:buClr>
              <a:buSzPts val="4800"/>
              <a:buFont typeface="Lato"/>
              <a:buNone/>
              <a:defRPr b="0" sz="4800">
                <a:solidFill>
                  <a:schemeClr val="lt1"/>
                </a:solidFill>
                <a:latin typeface="Lato"/>
                <a:ea typeface="Lato"/>
                <a:cs typeface="Lato"/>
                <a:sym typeface="Lato"/>
              </a:defRPr>
            </a:lvl6pPr>
            <a:lvl7pPr lvl="6">
              <a:spcBef>
                <a:spcPts val="0"/>
              </a:spcBef>
              <a:spcAft>
                <a:spcPts val="0"/>
              </a:spcAft>
              <a:buClr>
                <a:schemeClr val="lt1"/>
              </a:buClr>
              <a:buSzPts val="4800"/>
              <a:buFont typeface="Lato"/>
              <a:buNone/>
              <a:defRPr b="0" sz="4800">
                <a:solidFill>
                  <a:schemeClr val="lt1"/>
                </a:solidFill>
                <a:latin typeface="Lato"/>
                <a:ea typeface="Lato"/>
                <a:cs typeface="Lato"/>
                <a:sym typeface="Lato"/>
              </a:defRPr>
            </a:lvl7pPr>
            <a:lvl8pPr lvl="7">
              <a:spcBef>
                <a:spcPts val="0"/>
              </a:spcBef>
              <a:spcAft>
                <a:spcPts val="0"/>
              </a:spcAft>
              <a:buClr>
                <a:schemeClr val="lt1"/>
              </a:buClr>
              <a:buSzPts val="4800"/>
              <a:buFont typeface="Lato"/>
              <a:buNone/>
              <a:defRPr b="0" sz="4800">
                <a:solidFill>
                  <a:schemeClr val="lt1"/>
                </a:solidFill>
                <a:latin typeface="Lato"/>
                <a:ea typeface="Lato"/>
                <a:cs typeface="Lato"/>
                <a:sym typeface="Lato"/>
              </a:defRPr>
            </a:lvl8pPr>
            <a:lvl9pPr lvl="8">
              <a:spcBef>
                <a:spcPts val="0"/>
              </a:spcBef>
              <a:spcAft>
                <a:spcPts val="0"/>
              </a:spcAft>
              <a:buClr>
                <a:schemeClr val="lt1"/>
              </a:buClr>
              <a:buSzPts val="4800"/>
              <a:buFont typeface="Lato"/>
              <a:buNone/>
              <a:defRPr b="0" sz="4800">
                <a:solidFill>
                  <a:schemeClr val="lt1"/>
                </a:solidFill>
                <a:latin typeface="Lato"/>
                <a:ea typeface="Lato"/>
                <a:cs typeface="Lato"/>
                <a:sym typeface="Lato"/>
              </a:defRPr>
            </a:lvl9pPr>
          </a:lstStyle>
          <a:p/>
        </p:txBody>
      </p:sp>
      <p:sp>
        <p:nvSpPr>
          <p:cNvPr id="37" name="Google Shape;37;p8"/>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8" name="Shape 38"/>
        <p:cNvGrpSpPr/>
        <p:nvPr/>
      </p:nvGrpSpPr>
      <p:grpSpPr>
        <a:xfrm>
          <a:off x="0" y="0"/>
          <a:ext cx="0" cy="0"/>
          <a:chOff x="0" y="0"/>
          <a:chExt cx="0" cy="0"/>
        </a:xfrm>
      </p:grpSpPr>
      <p:sp>
        <p:nvSpPr>
          <p:cNvPr id="39" name="Google Shape;39;p9"/>
          <p:cNvSpPr/>
          <p:nvPr/>
        </p:nvSpPr>
        <p:spPr>
          <a:xfrm>
            <a:off x="4572000" y="-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 name="Google Shape;40;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1" name="Google Shape;41;p9"/>
          <p:cNvSpPr txBox="1"/>
          <p:nvPr>
            <p:ph type="title"/>
          </p:nvPr>
        </p:nvSpPr>
        <p:spPr>
          <a:xfrm>
            <a:off x="265500" y="1107950"/>
            <a:ext cx="4045200" cy="16836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2" name="Google Shape;42;p9"/>
          <p:cNvSpPr txBox="1"/>
          <p:nvPr>
            <p:ph idx="1" type="subTitle"/>
          </p:nvPr>
        </p:nvSpPr>
        <p:spPr>
          <a:xfrm>
            <a:off x="265500" y="2845201"/>
            <a:ext cx="4045200" cy="1345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3" name="Google Shape;43;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44" name="Google Shape;44;p9"/>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5" name="Shape 45"/>
        <p:cNvGrpSpPr/>
        <p:nvPr/>
      </p:nvGrpSpPr>
      <p:grpSpPr>
        <a:xfrm>
          <a:off x="0" y="0"/>
          <a:ext cx="0" cy="0"/>
          <a:chOff x="0" y="0"/>
          <a:chExt cx="0" cy="0"/>
        </a:xfrm>
      </p:grpSpPr>
      <p:sp>
        <p:nvSpPr>
          <p:cNvPr id="46" name="Google Shape;46;p10"/>
          <p:cNvSpPr txBox="1"/>
          <p:nvPr>
            <p:ph idx="1" type="body"/>
          </p:nvPr>
        </p:nvSpPr>
        <p:spPr>
          <a:xfrm>
            <a:off x="319500" y="4230575"/>
            <a:ext cx="5998800" cy="598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7" name="Google Shape;47;p10"/>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coral">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391350"/>
            <a:ext cx="8520600" cy="6261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1pPr>
            <a:lvl2pPr lvl="1">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2pPr>
            <a:lvl3pPr lvl="2">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3pPr>
            <a:lvl4pPr lvl="3">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4pPr>
            <a:lvl5pPr lvl="4">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5pPr>
            <a:lvl6pPr lvl="5">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6pPr>
            <a:lvl7pPr lvl="6">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7pPr>
            <a:lvl8pPr lvl="7">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8pPr>
            <a:lvl9pPr lvl="8">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indent="-317500" lvl="1" marL="9144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1600"/>
              </a:spcBef>
              <a:spcAft>
                <a:spcPts val="1600"/>
              </a:spcAft>
              <a:buClr>
                <a:schemeClr val="dk2"/>
              </a:buClr>
              <a:buSzPts val="1400"/>
              <a:buFont typeface="Lato"/>
              <a:buChar char="■"/>
              <a:defRPr>
                <a:solidFill>
                  <a:schemeClr val="dk2"/>
                </a:solidFill>
                <a:latin typeface="Lato"/>
                <a:ea typeface="Lato"/>
                <a:cs typeface="Lato"/>
                <a:sym typeface="Lato"/>
              </a:defRPr>
            </a:lvl9pPr>
          </a:lstStyle>
          <a:p/>
        </p:txBody>
      </p:sp>
      <p:sp>
        <p:nvSpPr>
          <p:cNvPr id="8" name="Google Shape;8;p1"/>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latin typeface="Lato"/>
                <a:ea typeface="Lato"/>
                <a:cs typeface="Lato"/>
                <a:sym typeface="Lato"/>
              </a:defRPr>
            </a:lvl1pPr>
            <a:lvl2pPr lvl="1" algn="r">
              <a:buNone/>
              <a:defRPr sz="1000">
                <a:solidFill>
                  <a:schemeClr val="dk2"/>
                </a:solidFill>
                <a:latin typeface="Lato"/>
                <a:ea typeface="Lato"/>
                <a:cs typeface="Lato"/>
                <a:sym typeface="Lato"/>
              </a:defRPr>
            </a:lvl2pPr>
            <a:lvl3pPr lvl="2" algn="r">
              <a:buNone/>
              <a:defRPr sz="1000">
                <a:solidFill>
                  <a:schemeClr val="dk2"/>
                </a:solidFill>
                <a:latin typeface="Lato"/>
                <a:ea typeface="Lato"/>
                <a:cs typeface="Lato"/>
                <a:sym typeface="Lato"/>
              </a:defRPr>
            </a:lvl3pPr>
            <a:lvl4pPr lvl="3" algn="r">
              <a:buNone/>
              <a:defRPr sz="1000">
                <a:solidFill>
                  <a:schemeClr val="dk2"/>
                </a:solidFill>
                <a:latin typeface="Lato"/>
                <a:ea typeface="Lato"/>
                <a:cs typeface="Lato"/>
                <a:sym typeface="Lato"/>
              </a:defRPr>
            </a:lvl4pPr>
            <a:lvl5pPr lvl="4" algn="r">
              <a:buNone/>
              <a:defRPr sz="1000">
                <a:solidFill>
                  <a:schemeClr val="dk2"/>
                </a:solidFill>
                <a:latin typeface="Lato"/>
                <a:ea typeface="Lato"/>
                <a:cs typeface="Lato"/>
                <a:sym typeface="Lato"/>
              </a:defRPr>
            </a:lvl5pPr>
            <a:lvl6pPr lvl="5" algn="r">
              <a:buNone/>
              <a:defRPr sz="1000">
                <a:solidFill>
                  <a:schemeClr val="dk2"/>
                </a:solidFill>
                <a:latin typeface="Lato"/>
                <a:ea typeface="Lato"/>
                <a:cs typeface="Lato"/>
                <a:sym typeface="Lato"/>
              </a:defRPr>
            </a:lvl6pPr>
            <a:lvl7pPr lvl="6" algn="r">
              <a:buNone/>
              <a:defRPr sz="1000">
                <a:solidFill>
                  <a:schemeClr val="dk2"/>
                </a:solidFill>
                <a:latin typeface="Lato"/>
                <a:ea typeface="Lato"/>
                <a:cs typeface="Lato"/>
                <a:sym typeface="Lato"/>
              </a:defRPr>
            </a:lvl7pPr>
            <a:lvl8pPr lvl="7" algn="r">
              <a:buNone/>
              <a:defRPr sz="1000">
                <a:solidFill>
                  <a:schemeClr val="dk2"/>
                </a:solidFill>
                <a:latin typeface="Lato"/>
                <a:ea typeface="Lato"/>
                <a:cs typeface="Lato"/>
                <a:sym typeface="Lato"/>
              </a:defRPr>
            </a:lvl8pPr>
            <a:lvl9pPr lvl="8" algn="r">
              <a:buNone/>
              <a:defRPr sz="1000">
                <a:solidFill>
                  <a:schemeClr val="dk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s-419"/>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mc:Choice Requires="p14">
      <p:transition p14:dur="0">
        <p:fade/>
      </p:transition>
    </mc:Choice>
    <mc:Fallback>
      <p:transition>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3.png"/><Relationship Id="rId4" Type="http://schemas.openxmlformats.org/officeDocument/2006/relationships/image" Target="../media/image29.png"/><Relationship Id="rId5"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3.png"/><Relationship Id="rId4" Type="http://schemas.openxmlformats.org/officeDocument/2006/relationships/image" Target="../media/image3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3.png"/><Relationship Id="rId4" Type="http://schemas.openxmlformats.org/officeDocument/2006/relationships/image" Target="../media/image19.png"/><Relationship Id="rId5" Type="http://schemas.openxmlformats.org/officeDocument/2006/relationships/image" Target="../media/image2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1.png"/><Relationship Id="rId4" Type="http://schemas.openxmlformats.org/officeDocument/2006/relationships/image" Target="../media/image3.png"/><Relationship Id="rId5" Type="http://schemas.openxmlformats.org/officeDocument/2006/relationships/image" Target="../media/image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3.png"/><Relationship Id="rId4" Type="http://schemas.openxmlformats.org/officeDocument/2006/relationships/image" Target="../media/image32.png"/><Relationship Id="rId5" Type="http://schemas.openxmlformats.org/officeDocument/2006/relationships/image" Target="../media/image2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3.png"/><Relationship Id="rId4" Type="http://schemas.openxmlformats.org/officeDocument/2006/relationships/image" Target="../media/image36.png"/><Relationship Id="rId5" Type="http://schemas.openxmlformats.org/officeDocument/2006/relationships/image" Target="../media/image2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3.png"/><Relationship Id="rId4" Type="http://schemas.openxmlformats.org/officeDocument/2006/relationships/image" Target="../media/image28.png"/><Relationship Id="rId5" Type="http://schemas.openxmlformats.org/officeDocument/2006/relationships/image" Target="../media/image2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6.png"/><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6.png"/><Relationship Id="rId4" Type="http://schemas.openxmlformats.org/officeDocument/2006/relationships/image" Target="../media/image16.png"/><Relationship Id="rId5" Type="http://schemas.openxmlformats.org/officeDocument/2006/relationships/image" Target="../media/image9.png"/><Relationship Id="rId6"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3.png"/><Relationship Id="rId4" Type="http://schemas.openxmlformats.org/officeDocument/2006/relationships/image" Target="../media/image34.png"/><Relationship Id="rId5" Type="http://schemas.openxmlformats.org/officeDocument/2006/relationships/image" Target="../media/image2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3.png"/><Relationship Id="rId4" Type="http://schemas.openxmlformats.org/officeDocument/2006/relationships/image" Target="../media/image37.png"/><Relationship Id="rId5" Type="http://schemas.openxmlformats.org/officeDocument/2006/relationships/image" Target="../media/image2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30.jpg"/><Relationship Id="rId4" Type="http://schemas.openxmlformats.org/officeDocument/2006/relationships/image" Target="../media/image31.png"/><Relationship Id="rId5" Type="http://schemas.openxmlformats.org/officeDocument/2006/relationships/image" Target="../media/image3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png"/><Relationship Id="rId4" Type="http://schemas.openxmlformats.org/officeDocument/2006/relationships/image" Target="../media/image7.jpg"/><Relationship Id="rId5" Type="http://schemas.openxmlformats.org/officeDocument/2006/relationships/image" Target="../media/image1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4.png"/><Relationship Id="rId4" Type="http://schemas.openxmlformats.org/officeDocument/2006/relationships/image" Target="../media/image3.png"/><Relationship Id="rId5"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8.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2.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 name="Shape 58"/>
        <p:cNvGrpSpPr/>
        <p:nvPr/>
      </p:nvGrpSpPr>
      <p:grpSpPr>
        <a:xfrm>
          <a:off x="0" y="0"/>
          <a:ext cx="0" cy="0"/>
          <a:chOff x="0" y="0"/>
          <a:chExt cx="0" cy="0"/>
        </a:xfrm>
      </p:grpSpPr>
      <p:sp>
        <p:nvSpPr>
          <p:cNvPr id="59" name="Google Shape;59;p13"/>
          <p:cNvSpPr txBox="1"/>
          <p:nvPr>
            <p:ph type="ctrTitle"/>
          </p:nvPr>
        </p:nvSpPr>
        <p:spPr>
          <a:xfrm>
            <a:off x="2666250" y="1779600"/>
            <a:ext cx="3811500" cy="1584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419" sz="3000"/>
              <a:t>Analysis of the efficiency of </a:t>
            </a:r>
            <a:br>
              <a:rPr lang="es-419" sz="3000"/>
            </a:br>
            <a:r>
              <a:rPr lang="es-419" sz="3000"/>
              <a:t>Rappi’s campaigns</a:t>
            </a:r>
            <a:endParaRPr sz="30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2" name="Shape 132"/>
        <p:cNvGrpSpPr/>
        <p:nvPr/>
      </p:nvGrpSpPr>
      <p:grpSpPr>
        <a:xfrm>
          <a:off x="0" y="0"/>
          <a:ext cx="0" cy="0"/>
          <a:chOff x="0" y="0"/>
          <a:chExt cx="0" cy="0"/>
        </a:xfrm>
      </p:grpSpPr>
      <p:sp>
        <p:nvSpPr>
          <p:cNvPr id="133" name="Google Shape;133;p22"/>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Main Questions</a:t>
            </a:r>
            <a:endParaRPr/>
          </a:p>
        </p:txBody>
      </p:sp>
      <p:sp>
        <p:nvSpPr>
          <p:cNvPr id="134" name="Google Shape;134;p2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s-419" sz="3000"/>
              <a:t>How effective are these campaigns? </a:t>
            </a:r>
            <a:endParaRPr sz="3000"/>
          </a:p>
          <a:p>
            <a:pPr indent="0" lvl="0" marL="0" rtl="0" algn="l">
              <a:lnSpc>
                <a:spcPct val="150000"/>
              </a:lnSpc>
              <a:spcBef>
                <a:spcPts val="1600"/>
              </a:spcBef>
              <a:spcAft>
                <a:spcPts val="0"/>
              </a:spcAft>
              <a:buNone/>
            </a:pPr>
            <a:r>
              <a:rPr lang="es-419" sz="3000"/>
              <a:t>Are they being efficiently sent out?</a:t>
            </a:r>
            <a:endParaRPr sz="3000"/>
          </a:p>
          <a:p>
            <a:pPr indent="0" lvl="0" marL="0" rtl="0" algn="l">
              <a:lnSpc>
                <a:spcPct val="150000"/>
              </a:lnSpc>
              <a:spcBef>
                <a:spcPts val="1600"/>
              </a:spcBef>
              <a:spcAft>
                <a:spcPts val="1600"/>
              </a:spcAft>
              <a:buNone/>
            </a:pPr>
            <a:r>
              <a:rPr lang="es-419" sz="3000"/>
              <a:t>Is Rappi taking in consideration its customers trends?</a:t>
            </a:r>
            <a:endParaRPr sz="3000"/>
          </a:p>
        </p:txBody>
      </p:sp>
      <p:pic>
        <p:nvPicPr>
          <p:cNvPr id="135" name="Google Shape;135;p22"/>
          <p:cNvPicPr preferRelativeResize="0"/>
          <p:nvPr/>
        </p:nvPicPr>
        <p:blipFill>
          <a:blip r:embed="rId3">
            <a:alphaModFix/>
          </a:blip>
          <a:stretch>
            <a:fillRect/>
          </a:stretch>
        </p:blipFill>
        <p:spPr>
          <a:xfrm>
            <a:off x="6737375" y="391350"/>
            <a:ext cx="2406625" cy="24066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4">
                                            <p:txEl>
                                              <p:pRg end="0" st="0"/>
                                            </p:txEl>
                                          </p:spTgt>
                                        </p:tgtEl>
                                        <p:attrNameLst>
                                          <p:attrName>style.visibility</p:attrName>
                                        </p:attrNameLst>
                                      </p:cBhvr>
                                      <p:to>
                                        <p:strVal val="visible"/>
                                      </p:to>
                                    </p:set>
                                    <p:animEffect filter="fade" transition="in">
                                      <p:cBhvr>
                                        <p:cTn dur="1000"/>
                                        <p:tgtEl>
                                          <p:spTgt spid="13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4">
                                            <p:txEl>
                                              <p:pRg end="1" st="1"/>
                                            </p:txEl>
                                          </p:spTgt>
                                        </p:tgtEl>
                                        <p:attrNameLst>
                                          <p:attrName>style.visibility</p:attrName>
                                        </p:attrNameLst>
                                      </p:cBhvr>
                                      <p:to>
                                        <p:strVal val="visible"/>
                                      </p:to>
                                    </p:set>
                                    <p:animEffect filter="fade" transition="in">
                                      <p:cBhvr>
                                        <p:cTn dur="1000"/>
                                        <p:tgtEl>
                                          <p:spTgt spid="13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4">
                                            <p:txEl>
                                              <p:pRg end="2" st="2"/>
                                            </p:txEl>
                                          </p:spTgt>
                                        </p:tgtEl>
                                        <p:attrNameLst>
                                          <p:attrName>style.visibility</p:attrName>
                                        </p:attrNameLst>
                                      </p:cBhvr>
                                      <p:to>
                                        <p:strVal val="visible"/>
                                      </p:to>
                                    </p:set>
                                    <p:animEffect filter="fade" transition="in">
                                      <p:cBhvr>
                                        <p:cTn dur="1000"/>
                                        <p:tgtEl>
                                          <p:spTgt spid="134">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 name="Shape 139"/>
        <p:cNvGrpSpPr/>
        <p:nvPr/>
      </p:nvGrpSpPr>
      <p:grpSpPr>
        <a:xfrm>
          <a:off x="0" y="0"/>
          <a:ext cx="0" cy="0"/>
          <a:chOff x="0" y="0"/>
          <a:chExt cx="0" cy="0"/>
        </a:xfrm>
      </p:grpSpPr>
      <p:sp>
        <p:nvSpPr>
          <p:cNvPr id="140" name="Google Shape;140;p23"/>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Secondary Questions</a:t>
            </a:r>
            <a:endParaRPr/>
          </a:p>
        </p:txBody>
      </p:sp>
      <p:pic>
        <p:nvPicPr>
          <p:cNvPr id="141" name="Google Shape;141;p23"/>
          <p:cNvPicPr preferRelativeResize="0"/>
          <p:nvPr/>
        </p:nvPicPr>
        <p:blipFill>
          <a:blip r:embed="rId3">
            <a:alphaModFix/>
          </a:blip>
          <a:stretch>
            <a:fillRect/>
          </a:stretch>
        </p:blipFill>
        <p:spPr>
          <a:xfrm>
            <a:off x="8126550" y="0"/>
            <a:ext cx="1017450" cy="1017450"/>
          </a:xfrm>
          <a:prstGeom prst="rect">
            <a:avLst/>
          </a:prstGeom>
          <a:noFill/>
          <a:ln>
            <a:noFill/>
          </a:ln>
        </p:spPr>
      </p:pic>
      <p:graphicFrame>
        <p:nvGraphicFramePr>
          <p:cNvPr id="142" name="Google Shape;142;p23"/>
          <p:cNvGraphicFramePr/>
          <p:nvPr/>
        </p:nvGraphicFramePr>
        <p:xfrm>
          <a:off x="952500" y="1152550"/>
          <a:ext cx="3000000" cy="3000000"/>
        </p:xfrm>
        <a:graphic>
          <a:graphicData uri="http://schemas.openxmlformats.org/drawingml/2006/table">
            <a:tbl>
              <a:tblPr>
                <a:noFill/>
                <a:tableStyleId>{BEF84F45-361F-41B0-ABA0-B57FC5C91D83}</a:tableStyleId>
              </a:tblPr>
              <a:tblGrid>
                <a:gridCol w="1826125"/>
                <a:gridCol w="5412875"/>
              </a:tblGrid>
              <a:tr h="381000">
                <a:tc>
                  <a:txBody>
                    <a:bodyPr/>
                    <a:lstStyle/>
                    <a:p>
                      <a:pPr indent="0" lvl="0" marL="0" rtl="0" algn="l">
                        <a:spcBef>
                          <a:spcPts val="0"/>
                        </a:spcBef>
                        <a:spcAft>
                          <a:spcPts val="0"/>
                        </a:spcAft>
                        <a:buNone/>
                      </a:pPr>
                      <a:r>
                        <a:rPr b="1" lang="es-419" sz="1800">
                          <a:solidFill>
                            <a:schemeClr val="dk1"/>
                          </a:solidFill>
                          <a:latin typeface="Playfair Display"/>
                          <a:ea typeface="Playfair Display"/>
                          <a:cs typeface="Playfair Display"/>
                          <a:sym typeface="Playfair Display"/>
                        </a:rPr>
                        <a:t>Customer Distribution</a:t>
                      </a:r>
                      <a:endParaRPr b="1" sz="1800">
                        <a:solidFill>
                          <a:schemeClr val="dk1"/>
                        </a:solidFill>
                        <a:latin typeface="Playfair Display"/>
                        <a:ea typeface="Playfair Display"/>
                        <a:cs typeface="Playfair Display"/>
                        <a:sym typeface="Playfair Display"/>
                      </a:endParaRPr>
                    </a:p>
                  </a:txBody>
                  <a:tcPr marT="91425" marB="91425" marR="91425" marL="91425"/>
                </a:tc>
                <a:tc>
                  <a:txBody>
                    <a:bodyPr/>
                    <a:lstStyle/>
                    <a:p>
                      <a:pPr indent="-317500" lvl="0" marL="457200" rtl="0" algn="l">
                        <a:lnSpc>
                          <a:spcPct val="115000"/>
                        </a:lnSpc>
                        <a:spcBef>
                          <a:spcPts val="0"/>
                        </a:spcBef>
                        <a:spcAft>
                          <a:spcPts val="0"/>
                        </a:spcAft>
                        <a:buClr>
                          <a:schemeClr val="dk2"/>
                        </a:buClr>
                        <a:buSzPts val="1400"/>
                        <a:buFont typeface="Lato"/>
                        <a:buChar char="➔"/>
                      </a:pPr>
                      <a:r>
                        <a:rPr lang="es-419">
                          <a:solidFill>
                            <a:schemeClr val="dk2"/>
                          </a:solidFill>
                          <a:latin typeface="Lato"/>
                          <a:ea typeface="Lato"/>
                          <a:cs typeface="Lato"/>
                          <a:sym typeface="Lato"/>
                        </a:rPr>
                        <a:t>How are the Age groups distributed</a:t>
                      </a:r>
                      <a:endParaRPr>
                        <a:solidFill>
                          <a:schemeClr val="dk2"/>
                        </a:solidFill>
                        <a:latin typeface="Lato"/>
                        <a:ea typeface="Lato"/>
                        <a:cs typeface="Lato"/>
                        <a:sym typeface="Lato"/>
                      </a:endParaRPr>
                    </a:p>
                    <a:p>
                      <a:pPr indent="-317500" lvl="0" marL="457200" rtl="0" algn="l">
                        <a:lnSpc>
                          <a:spcPct val="115000"/>
                        </a:lnSpc>
                        <a:spcBef>
                          <a:spcPts val="0"/>
                        </a:spcBef>
                        <a:spcAft>
                          <a:spcPts val="0"/>
                        </a:spcAft>
                        <a:buClr>
                          <a:schemeClr val="dk2"/>
                        </a:buClr>
                        <a:buSzPts val="1400"/>
                        <a:buFont typeface="Lato"/>
                        <a:buChar char="➔"/>
                      </a:pPr>
                      <a:r>
                        <a:rPr lang="es-419">
                          <a:solidFill>
                            <a:schemeClr val="dk2"/>
                          </a:solidFill>
                          <a:latin typeface="Lato"/>
                          <a:ea typeface="Lato"/>
                          <a:cs typeface="Lato"/>
                          <a:sym typeface="Lato"/>
                        </a:rPr>
                        <a:t>How are the genders distributed</a:t>
                      </a:r>
                      <a:endParaRPr>
                        <a:solidFill>
                          <a:schemeClr val="dk2"/>
                        </a:solidFill>
                        <a:latin typeface="Lato"/>
                        <a:ea typeface="Lato"/>
                        <a:cs typeface="Lato"/>
                        <a:sym typeface="Lato"/>
                      </a:endParaRPr>
                    </a:p>
                    <a:p>
                      <a:pPr indent="-317500" lvl="0" marL="457200" rtl="0" algn="l">
                        <a:lnSpc>
                          <a:spcPct val="115000"/>
                        </a:lnSpc>
                        <a:spcBef>
                          <a:spcPts val="0"/>
                        </a:spcBef>
                        <a:spcAft>
                          <a:spcPts val="0"/>
                        </a:spcAft>
                        <a:buClr>
                          <a:schemeClr val="dk2"/>
                        </a:buClr>
                        <a:buSzPts val="1400"/>
                        <a:buFont typeface="Lato"/>
                        <a:buChar char="➔"/>
                      </a:pPr>
                      <a:r>
                        <a:rPr lang="es-419">
                          <a:solidFill>
                            <a:schemeClr val="dk2"/>
                          </a:solidFill>
                          <a:latin typeface="Lato"/>
                          <a:ea typeface="Lato"/>
                          <a:cs typeface="Lato"/>
                          <a:sym typeface="Lato"/>
                        </a:rPr>
                        <a:t>Is there a more predominant gender in each age group?</a:t>
                      </a:r>
                      <a:endParaRPr>
                        <a:solidFill>
                          <a:schemeClr val="dk2"/>
                        </a:solidFill>
                        <a:latin typeface="Lato"/>
                        <a:ea typeface="Lato"/>
                        <a:cs typeface="Lato"/>
                        <a:sym typeface="Lato"/>
                      </a:endParaRPr>
                    </a:p>
                  </a:txBody>
                  <a:tcPr marT="91425" marB="91425" marR="91425" marL="91425"/>
                </a:tc>
              </a:tr>
              <a:tr h="381000">
                <a:tc>
                  <a:txBody>
                    <a:bodyPr/>
                    <a:lstStyle/>
                    <a:p>
                      <a:pPr indent="0" lvl="0" marL="0" rtl="0" algn="l">
                        <a:spcBef>
                          <a:spcPts val="0"/>
                        </a:spcBef>
                        <a:spcAft>
                          <a:spcPts val="0"/>
                        </a:spcAft>
                        <a:buNone/>
                      </a:pPr>
                      <a:r>
                        <a:rPr b="1" lang="es-419" sz="1800">
                          <a:solidFill>
                            <a:schemeClr val="dk1"/>
                          </a:solidFill>
                          <a:latin typeface="Playfair Display"/>
                          <a:ea typeface="Playfair Display"/>
                          <a:cs typeface="Playfair Display"/>
                          <a:sym typeface="Playfair Display"/>
                        </a:rPr>
                        <a:t>Campaign and media type  efficiency</a:t>
                      </a:r>
                      <a:endParaRPr b="1" sz="1800">
                        <a:solidFill>
                          <a:schemeClr val="dk1"/>
                        </a:solidFill>
                        <a:latin typeface="Playfair Display"/>
                        <a:ea typeface="Playfair Display"/>
                        <a:cs typeface="Playfair Display"/>
                        <a:sym typeface="Playfair Display"/>
                      </a:endParaRPr>
                    </a:p>
                  </a:txBody>
                  <a:tcPr marT="91425" marB="91425" marR="91425" marL="91425"/>
                </a:tc>
                <a:tc>
                  <a:txBody>
                    <a:bodyPr/>
                    <a:lstStyle/>
                    <a:p>
                      <a:pPr indent="-317500" lvl="0" marL="457200" rtl="0" algn="l">
                        <a:lnSpc>
                          <a:spcPct val="115000"/>
                        </a:lnSpc>
                        <a:spcBef>
                          <a:spcPts val="0"/>
                        </a:spcBef>
                        <a:spcAft>
                          <a:spcPts val="0"/>
                        </a:spcAft>
                        <a:buClr>
                          <a:schemeClr val="dk2"/>
                        </a:buClr>
                        <a:buSzPts val="1400"/>
                        <a:buFont typeface="Lato"/>
                        <a:buChar char="➔"/>
                      </a:pPr>
                      <a:r>
                        <a:rPr lang="es-419">
                          <a:solidFill>
                            <a:schemeClr val="dk2"/>
                          </a:solidFill>
                          <a:latin typeface="Lato"/>
                          <a:ea typeface="Lato"/>
                          <a:cs typeface="Lato"/>
                          <a:sym typeface="Lato"/>
                        </a:rPr>
                        <a:t>How much does each age group spend with and without a campaign?</a:t>
                      </a:r>
                      <a:endParaRPr>
                        <a:solidFill>
                          <a:schemeClr val="dk2"/>
                        </a:solidFill>
                        <a:latin typeface="Lato"/>
                        <a:ea typeface="Lato"/>
                        <a:cs typeface="Lato"/>
                        <a:sym typeface="Lato"/>
                      </a:endParaRPr>
                    </a:p>
                    <a:p>
                      <a:pPr indent="-317500" lvl="1" marL="914400" rtl="0" algn="l">
                        <a:lnSpc>
                          <a:spcPct val="115000"/>
                        </a:lnSpc>
                        <a:spcBef>
                          <a:spcPts val="0"/>
                        </a:spcBef>
                        <a:spcAft>
                          <a:spcPts val="0"/>
                        </a:spcAft>
                        <a:buClr>
                          <a:schemeClr val="dk2"/>
                        </a:buClr>
                        <a:buSzPts val="1400"/>
                        <a:buFont typeface="Lato"/>
                        <a:buChar char="◆"/>
                      </a:pPr>
                      <a:r>
                        <a:rPr lang="es-419">
                          <a:solidFill>
                            <a:schemeClr val="dk2"/>
                          </a:solidFill>
                          <a:latin typeface="Lato"/>
                          <a:ea typeface="Lato"/>
                          <a:cs typeface="Lato"/>
                          <a:sym typeface="Lato"/>
                        </a:rPr>
                        <a:t>Is there a difference between men and women?</a:t>
                      </a:r>
                      <a:endParaRPr>
                        <a:solidFill>
                          <a:schemeClr val="dk2"/>
                        </a:solidFill>
                        <a:latin typeface="Lato"/>
                        <a:ea typeface="Lato"/>
                        <a:cs typeface="Lato"/>
                        <a:sym typeface="Lato"/>
                      </a:endParaRPr>
                    </a:p>
                    <a:p>
                      <a:pPr indent="-317500" lvl="0" marL="457200" rtl="0" algn="l">
                        <a:lnSpc>
                          <a:spcPct val="115000"/>
                        </a:lnSpc>
                        <a:spcBef>
                          <a:spcPts val="0"/>
                        </a:spcBef>
                        <a:spcAft>
                          <a:spcPts val="0"/>
                        </a:spcAft>
                        <a:buClr>
                          <a:schemeClr val="dk2"/>
                        </a:buClr>
                        <a:buSzPts val="1400"/>
                        <a:buFont typeface="Lato"/>
                        <a:buChar char="➔"/>
                      </a:pPr>
                      <a:r>
                        <a:rPr lang="es-419">
                          <a:solidFill>
                            <a:schemeClr val="dk2"/>
                          </a:solidFill>
                          <a:latin typeface="Lato"/>
                          <a:ea typeface="Lato"/>
                          <a:cs typeface="Lato"/>
                          <a:sym typeface="Lato"/>
                        </a:rPr>
                        <a:t>Overall which media type has a better performance in the customers?</a:t>
                      </a:r>
                      <a:endParaRPr>
                        <a:solidFill>
                          <a:schemeClr val="dk2"/>
                        </a:solidFill>
                        <a:latin typeface="Lato"/>
                        <a:ea typeface="Lato"/>
                        <a:cs typeface="Lato"/>
                        <a:sym typeface="Lato"/>
                      </a:endParaRPr>
                    </a:p>
                    <a:p>
                      <a:pPr indent="-317500" lvl="0" marL="457200" rtl="0" algn="l">
                        <a:lnSpc>
                          <a:spcPct val="115000"/>
                        </a:lnSpc>
                        <a:spcBef>
                          <a:spcPts val="0"/>
                        </a:spcBef>
                        <a:spcAft>
                          <a:spcPts val="0"/>
                        </a:spcAft>
                        <a:buClr>
                          <a:schemeClr val="dk2"/>
                        </a:buClr>
                        <a:buSzPts val="1400"/>
                        <a:buFont typeface="Lato"/>
                        <a:buChar char="➔"/>
                      </a:pPr>
                      <a:r>
                        <a:rPr lang="es-419">
                          <a:solidFill>
                            <a:schemeClr val="dk2"/>
                          </a:solidFill>
                          <a:latin typeface="Lato"/>
                          <a:ea typeface="Lato"/>
                          <a:cs typeface="Lato"/>
                          <a:sym typeface="Lato"/>
                        </a:rPr>
                        <a:t>Which media type is more effective within different age groups?</a:t>
                      </a:r>
                      <a:endParaRPr>
                        <a:solidFill>
                          <a:schemeClr val="dk2"/>
                        </a:solidFill>
                        <a:latin typeface="Lato"/>
                        <a:ea typeface="Lato"/>
                        <a:cs typeface="Lato"/>
                        <a:sym typeface="Lato"/>
                      </a:endParaRPr>
                    </a:p>
                    <a:p>
                      <a:pPr indent="-317500" lvl="0" marL="457200" rtl="0" algn="l">
                        <a:lnSpc>
                          <a:spcPct val="115000"/>
                        </a:lnSpc>
                        <a:spcBef>
                          <a:spcPts val="0"/>
                        </a:spcBef>
                        <a:spcAft>
                          <a:spcPts val="0"/>
                        </a:spcAft>
                        <a:buClr>
                          <a:schemeClr val="dk2"/>
                        </a:buClr>
                        <a:buSzPts val="1400"/>
                        <a:buFont typeface="Lato"/>
                        <a:buChar char="➔"/>
                      </a:pPr>
                      <a:r>
                        <a:rPr lang="es-419">
                          <a:solidFill>
                            <a:schemeClr val="dk2"/>
                          </a:solidFill>
                          <a:latin typeface="Lato"/>
                          <a:ea typeface="Lato"/>
                          <a:cs typeface="Lato"/>
                          <a:sym typeface="Lato"/>
                        </a:rPr>
                        <a:t>What time is best to send a campaign?</a:t>
                      </a:r>
                      <a:endParaRPr>
                        <a:solidFill>
                          <a:schemeClr val="dk2"/>
                        </a:solidFill>
                        <a:latin typeface="Lato"/>
                        <a:ea typeface="Lato"/>
                        <a:cs typeface="Lato"/>
                        <a:sym typeface="Lato"/>
                      </a:endParaRPr>
                    </a:p>
                    <a:p>
                      <a:pPr indent="-317500" lvl="0" marL="457200" rtl="0" algn="l">
                        <a:lnSpc>
                          <a:spcPct val="115000"/>
                        </a:lnSpc>
                        <a:spcBef>
                          <a:spcPts val="0"/>
                        </a:spcBef>
                        <a:spcAft>
                          <a:spcPts val="0"/>
                        </a:spcAft>
                        <a:buClr>
                          <a:schemeClr val="dk2"/>
                        </a:buClr>
                        <a:buSzPts val="1400"/>
                        <a:buFont typeface="Lato"/>
                        <a:buChar char="➔"/>
                      </a:pPr>
                      <a:r>
                        <a:rPr lang="es-419">
                          <a:solidFill>
                            <a:schemeClr val="dk2"/>
                          </a:solidFill>
                          <a:latin typeface="Lato"/>
                          <a:ea typeface="Lato"/>
                          <a:cs typeface="Lato"/>
                          <a:sym typeface="Lato"/>
                        </a:rPr>
                        <a:t>Which days are best to send a campaign?</a:t>
                      </a:r>
                      <a:endParaRPr>
                        <a:solidFill>
                          <a:schemeClr val="dk2"/>
                        </a:solidFill>
                        <a:latin typeface="Lato"/>
                        <a:ea typeface="Lato"/>
                        <a:cs typeface="Lato"/>
                        <a:sym typeface="Lato"/>
                      </a:endParaRPr>
                    </a:p>
                  </a:txBody>
                  <a:tcPr marT="91425" marB="91425" marR="91425" marL="91425"/>
                </a:tc>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6" name="Shape 146"/>
        <p:cNvGrpSpPr/>
        <p:nvPr/>
      </p:nvGrpSpPr>
      <p:grpSpPr>
        <a:xfrm>
          <a:off x="0" y="0"/>
          <a:ext cx="0" cy="0"/>
          <a:chOff x="0" y="0"/>
          <a:chExt cx="0" cy="0"/>
        </a:xfrm>
      </p:grpSpPr>
      <p:sp>
        <p:nvSpPr>
          <p:cNvPr id="147" name="Google Shape;147;p24"/>
          <p:cNvSpPr txBox="1"/>
          <p:nvPr>
            <p:ph idx="1" type="body"/>
          </p:nvPr>
        </p:nvSpPr>
        <p:spPr>
          <a:xfrm>
            <a:off x="485325" y="1753050"/>
            <a:ext cx="3931200" cy="1382400"/>
          </a:xfrm>
          <a:prstGeom prst="rect">
            <a:avLst/>
          </a:prstGeom>
          <a:ln cap="flat" cmpd="sng" w="38100">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1600"/>
              </a:spcAft>
              <a:buNone/>
            </a:pPr>
            <a:r>
              <a:rPr lang="es-419" sz="2400"/>
              <a:t>Most of Rappi’s orders came from people between 18 and 30 years old</a:t>
            </a:r>
            <a:endParaRPr sz="2400"/>
          </a:p>
        </p:txBody>
      </p:sp>
      <p:pic>
        <p:nvPicPr>
          <p:cNvPr id="148" name="Google Shape;148;p24"/>
          <p:cNvPicPr preferRelativeResize="0"/>
          <p:nvPr/>
        </p:nvPicPr>
        <p:blipFill>
          <a:blip r:embed="rId3">
            <a:alphaModFix/>
          </a:blip>
          <a:stretch>
            <a:fillRect/>
          </a:stretch>
        </p:blipFill>
        <p:spPr>
          <a:xfrm>
            <a:off x="8126550" y="0"/>
            <a:ext cx="1017450" cy="1017450"/>
          </a:xfrm>
          <a:prstGeom prst="rect">
            <a:avLst/>
          </a:prstGeom>
          <a:noFill/>
          <a:ln>
            <a:noFill/>
          </a:ln>
        </p:spPr>
      </p:pic>
      <p:pic>
        <p:nvPicPr>
          <p:cNvPr id="149" name="Google Shape;149;p24"/>
          <p:cNvPicPr preferRelativeResize="0"/>
          <p:nvPr/>
        </p:nvPicPr>
        <p:blipFill rotWithShape="1">
          <a:blip r:embed="rId4">
            <a:alphaModFix/>
          </a:blip>
          <a:srcRect b="6655" l="0" r="0" t="0"/>
          <a:stretch/>
        </p:blipFill>
        <p:spPr>
          <a:xfrm>
            <a:off x="4572000" y="214963"/>
            <a:ext cx="3554551" cy="4713577"/>
          </a:xfrm>
          <a:prstGeom prst="rect">
            <a:avLst/>
          </a:prstGeom>
          <a:noFill/>
          <a:ln>
            <a:noFill/>
          </a:ln>
        </p:spPr>
      </p:pic>
      <p:sp>
        <p:nvSpPr>
          <p:cNvPr id="150" name="Google Shape;150;p24"/>
          <p:cNvSpPr/>
          <p:nvPr/>
        </p:nvSpPr>
        <p:spPr>
          <a:xfrm>
            <a:off x="4926725" y="739800"/>
            <a:ext cx="974400" cy="2115000"/>
          </a:xfrm>
          <a:prstGeom prst="rect">
            <a:avLst/>
          </a:prstGeom>
          <a:noFill/>
          <a:ln cap="flat" cmpd="sng" w="19050">
            <a:solidFill>
              <a:schemeClr val="dk1"/>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1" name="Google Shape;151;p24"/>
          <p:cNvPicPr preferRelativeResize="0"/>
          <p:nvPr/>
        </p:nvPicPr>
        <p:blipFill rotWithShape="1">
          <a:blip r:embed="rId5">
            <a:alphaModFix/>
          </a:blip>
          <a:srcRect b="0" l="16175" r="24090" t="11987"/>
          <a:stretch/>
        </p:blipFill>
        <p:spPr>
          <a:xfrm flipH="1">
            <a:off x="6030125" y="1355675"/>
            <a:ext cx="1017450" cy="14991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5" name="Shape 155"/>
        <p:cNvGrpSpPr/>
        <p:nvPr/>
      </p:nvGrpSpPr>
      <p:grpSpPr>
        <a:xfrm>
          <a:off x="0" y="0"/>
          <a:ext cx="0" cy="0"/>
          <a:chOff x="0" y="0"/>
          <a:chExt cx="0" cy="0"/>
        </a:xfrm>
      </p:grpSpPr>
      <p:sp>
        <p:nvSpPr>
          <p:cNvPr id="156" name="Google Shape;156;p25"/>
          <p:cNvSpPr txBox="1"/>
          <p:nvPr>
            <p:ph idx="1" type="body"/>
          </p:nvPr>
        </p:nvSpPr>
        <p:spPr>
          <a:xfrm>
            <a:off x="311700" y="2062950"/>
            <a:ext cx="4260300" cy="1017600"/>
          </a:xfrm>
          <a:prstGeom prst="rect">
            <a:avLst/>
          </a:prstGeom>
          <a:ln cap="flat" cmpd="sng" w="38100">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1600"/>
              </a:spcAft>
              <a:buNone/>
            </a:pPr>
            <a:r>
              <a:rPr lang="es-419" sz="2400"/>
              <a:t>Most of June’s purchases were made my men.</a:t>
            </a:r>
            <a:endParaRPr sz="2400"/>
          </a:p>
        </p:txBody>
      </p:sp>
      <p:pic>
        <p:nvPicPr>
          <p:cNvPr id="157" name="Google Shape;157;p25"/>
          <p:cNvPicPr preferRelativeResize="0"/>
          <p:nvPr/>
        </p:nvPicPr>
        <p:blipFill>
          <a:blip r:embed="rId3">
            <a:alphaModFix/>
          </a:blip>
          <a:stretch>
            <a:fillRect/>
          </a:stretch>
        </p:blipFill>
        <p:spPr>
          <a:xfrm>
            <a:off x="8126550" y="0"/>
            <a:ext cx="1017450" cy="1017450"/>
          </a:xfrm>
          <a:prstGeom prst="rect">
            <a:avLst/>
          </a:prstGeom>
          <a:noFill/>
          <a:ln>
            <a:noFill/>
          </a:ln>
        </p:spPr>
      </p:pic>
      <p:pic>
        <p:nvPicPr>
          <p:cNvPr id="158" name="Google Shape;158;p25"/>
          <p:cNvPicPr preferRelativeResize="0"/>
          <p:nvPr/>
        </p:nvPicPr>
        <p:blipFill rotWithShape="1">
          <a:blip r:embed="rId4">
            <a:alphaModFix/>
          </a:blip>
          <a:srcRect b="15514" l="18760" r="26829" t="16886"/>
          <a:stretch/>
        </p:blipFill>
        <p:spPr>
          <a:xfrm>
            <a:off x="4572001" y="1385925"/>
            <a:ext cx="3879398" cy="300989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2" name="Shape 162"/>
        <p:cNvGrpSpPr/>
        <p:nvPr/>
      </p:nvGrpSpPr>
      <p:grpSpPr>
        <a:xfrm>
          <a:off x="0" y="0"/>
          <a:ext cx="0" cy="0"/>
          <a:chOff x="0" y="0"/>
          <a:chExt cx="0" cy="0"/>
        </a:xfrm>
      </p:grpSpPr>
      <p:sp>
        <p:nvSpPr>
          <p:cNvPr id="163" name="Google Shape;163;p26"/>
          <p:cNvSpPr txBox="1"/>
          <p:nvPr>
            <p:ph idx="1" type="body"/>
          </p:nvPr>
        </p:nvSpPr>
        <p:spPr>
          <a:xfrm>
            <a:off x="311700" y="2063100"/>
            <a:ext cx="4073700" cy="1339200"/>
          </a:xfrm>
          <a:prstGeom prst="rect">
            <a:avLst/>
          </a:prstGeom>
          <a:ln cap="flat" cmpd="sng" w="38100">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1600"/>
              </a:spcAft>
              <a:buNone/>
            </a:pPr>
            <a:r>
              <a:rPr lang="es-419" sz="2000"/>
              <a:t>The population of 18-30 year old males is </a:t>
            </a:r>
            <a:r>
              <a:rPr lang="es-419" sz="2000"/>
              <a:t>significantly</a:t>
            </a:r>
            <a:r>
              <a:rPr lang="es-419" sz="2000"/>
              <a:t> larger than that of women’s</a:t>
            </a:r>
            <a:endParaRPr sz="2000"/>
          </a:p>
        </p:txBody>
      </p:sp>
      <p:pic>
        <p:nvPicPr>
          <p:cNvPr id="164" name="Google Shape;164;p26"/>
          <p:cNvPicPr preferRelativeResize="0"/>
          <p:nvPr/>
        </p:nvPicPr>
        <p:blipFill>
          <a:blip r:embed="rId3">
            <a:alphaModFix/>
          </a:blip>
          <a:stretch>
            <a:fillRect/>
          </a:stretch>
        </p:blipFill>
        <p:spPr>
          <a:xfrm>
            <a:off x="8126550" y="0"/>
            <a:ext cx="1017450" cy="1017450"/>
          </a:xfrm>
          <a:prstGeom prst="rect">
            <a:avLst/>
          </a:prstGeom>
          <a:noFill/>
          <a:ln>
            <a:noFill/>
          </a:ln>
        </p:spPr>
      </p:pic>
      <p:pic>
        <p:nvPicPr>
          <p:cNvPr id="165" name="Google Shape;165;p26"/>
          <p:cNvPicPr preferRelativeResize="0"/>
          <p:nvPr/>
        </p:nvPicPr>
        <p:blipFill rotWithShape="1">
          <a:blip r:embed="rId4">
            <a:alphaModFix/>
          </a:blip>
          <a:srcRect b="6576" l="0" r="19878" t="0"/>
          <a:stretch/>
        </p:blipFill>
        <p:spPr>
          <a:xfrm>
            <a:off x="4519950" y="292700"/>
            <a:ext cx="3606599" cy="4558099"/>
          </a:xfrm>
          <a:prstGeom prst="rect">
            <a:avLst/>
          </a:prstGeom>
          <a:noFill/>
          <a:ln>
            <a:noFill/>
          </a:ln>
        </p:spPr>
      </p:pic>
      <p:sp>
        <p:nvSpPr>
          <p:cNvPr id="166" name="Google Shape;166;p26"/>
          <p:cNvSpPr/>
          <p:nvPr/>
        </p:nvSpPr>
        <p:spPr>
          <a:xfrm>
            <a:off x="4879775" y="904825"/>
            <a:ext cx="1601825" cy="2066300"/>
          </a:xfrm>
          <a:custGeom>
            <a:rect b="b" l="l" r="r" t="t"/>
            <a:pathLst>
              <a:path extrusionOk="0" h="82652" w="64073">
                <a:moveTo>
                  <a:pt x="5800" y="82652"/>
                </a:moveTo>
                <a:cubicBezTo>
                  <a:pt x="5503" y="70760"/>
                  <a:pt x="-5696" y="25073"/>
                  <a:pt x="4016" y="11298"/>
                </a:cubicBezTo>
                <a:cubicBezTo>
                  <a:pt x="13728" y="-2477"/>
                  <a:pt x="54064" y="1883"/>
                  <a:pt x="64073" y="0"/>
                </a:cubicBezTo>
              </a:path>
            </a:pathLst>
          </a:custGeom>
          <a:noFill/>
          <a:ln cap="flat" cmpd="sng" w="28575">
            <a:solidFill>
              <a:srgbClr val="000000"/>
            </a:solidFill>
            <a:prstDash val="solid"/>
            <a:round/>
            <a:headEnd len="med" w="med" type="triangle"/>
            <a:tailEnd len="med" w="med" type="stealth"/>
          </a:ln>
        </p:spPr>
      </p:sp>
      <p:pic>
        <p:nvPicPr>
          <p:cNvPr id="167" name="Google Shape;167;p26"/>
          <p:cNvPicPr preferRelativeResize="0"/>
          <p:nvPr/>
        </p:nvPicPr>
        <p:blipFill rotWithShape="1">
          <a:blip r:embed="rId5">
            <a:alphaModFix/>
          </a:blip>
          <a:srcRect b="0" l="24811" r="17324" t="12188"/>
          <a:stretch/>
        </p:blipFill>
        <p:spPr>
          <a:xfrm rot="-970787">
            <a:off x="6795395" y="939917"/>
            <a:ext cx="1017397" cy="1544125"/>
          </a:xfrm>
          <a:prstGeom prst="roundRect">
            <a:avLst>
              <a:gd fmla="val 16667" name="adj"/>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1" name="Shape 171"/>
        <p:cNvGrpSpPr/>
        <p:nvPr/>
      </p:nvGrpSpPr>
      <p:grpSpPr>
        <a:xfrm>
          <a:off x="0" y="0"/>
          <a:ext cx="0" cy="0"/>
          <a:chOff x="0" y="0"/>
          <a:chExt cx="0" cy="0"/>
        </a:xfrm>
      </p:grpSpPr>
      <p:sp>
        <p:nvSpPr>
          <p:cNvPr id="172" name="Google Shape;172;p27"/>
          <p:cNvSpPr txBox="1"/>
          <p:nvPr>
            <p:ph idx="1" type="body"/>
          </p:nvPr>
        </p:nvSpPr>
        <p:spPr>
          <a:xfrm>
            <a:off x="141750" y="1866450"/>
            <a:ext cx="3980700" cy="1410600"/>
          </a:xfrm>
          <a:prstGeom prst="rect">
            <a:avLst/>
          </a:prstGeom>
          <a:ln cap="flat" cmpd="sng" w="38100">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1600"/>
              </a:spcAft>
              <a:buNone/>
            </a:pPr>
            <a:r>
              <a:rPr lang="es-419" sz="2400"/>
              <a:t>Among older age groups, women tend to spend more than men</a:t>
            </a:r>
            <a:endParaRPr sz="2400"/>
          </a:p>
        </p:txBody>
      </p:sp>
      <p:pic>
        <p:nvPicPr>
          <p:cNvPr id="173" name="Google Shape;173;p27"/>
          <p:cNvPicPr preferRelativeResize="0"/>
          <p:nvPr/>
        </p:nvPicPr>
        <p:blipFill rotWithShape="1">
          <a:blip r:embed="rId3">
            <a:alphaModFix/>
          </a:blip>
          <a:srcRect b="12854" l="0" r="21856" t="0"/>
          <a:stretch/>
        </p:blipFill>
        <p:spPr>
          <a:xfrm>
            <a:off x="4223550" y="944550"/>
            <a:ext cx="4439401" cy="4003924"/>
          </a:xfrm>
          <a:prstGeom prst="rect">
            <a:avLst/>
          </a:prstGeom>
          <a:noFill/>
          <a:ln>
            <a:noFill/>
          </a:ln>
        </p:spPr>
      </p:pic>
      <p:pic>
        <p:nvPicPr>
          <p:cNvPr id="174" name="Google Shape;174;p27"/>
          <p:cNvPicPr preferRelativeResize="0"/>
          <p:nvPr/>
        </p:nvPicPr>
        <p:blipFill>
          <a:blip r:embed="rId4">
            <a:alphaModFix/>
          </a:blip>
          <a:stretch>
            <a:fillRect/>
          </a:stretch>
        </p:blipFill>
        <p:spPr>
          <a:xfrm>
            <a:off x="8126550" y="0"/>
            <a:ext cx="1017450" cy="1017450"/>
          </a:xfrm>
          <a:prstGeom prst="rect">
            <a:avLst/>
          </a:prstGeom>
          <a:noFill/>
          <a:ln>
            <a:noFill/>
          </a:ln>
        </p:spPr>
      </p:pic>
      <p:pic>
        <p:nvPicPr>
          <p:cNvPr id="175" name="Google Shape;175;p27"/>
          <p:cNvPicPr preferRelativeResize="0"/>
          <p:nvPr/>
        </p:nvPicPr>
        <p:blipFill>
          <a:blip r:embed="rId5">
            <a:alphaModFix/>
          </a:blip>
          <a:stretch>
            <a:fillRect/>
          </a:stretch>
        </p:blipFill>
        <p:spPr>
          <a:xfrm rot="-5400000">
            <a:off x="7720200" y="2927851"/>
            <a:ext cx="942750" cy="942750"/>
          </a:xfrm>
          <a:prstGeom prst="rect">
            <a:avLst/>
          </a:prstGeom>
          <a:noFill/>
          <a:ln>
            <a:noFill/>
          </a:ln>
        </p:spPr>
      </p:pic>
      <p:pic>
        <p:nvPicPr>
          <p:cNvPr id="176" name="Google Shape;176;p27"/>
          <p:cNvPicPr preferRelativeResize="0"/>
          <p:nvPr/>
        </p:nvPicPr>
        <p:blipFill>
          <a:blip r:embed="rId5">
            <a:alphaModFix/>
          </a:blip>
          <a:stretch>
            <a:fillRect/>
          </a:stretch>
        </p:blipFill>
        <p:spPr>
          <a:xfrm rot="-5400000">
            <a:off x="7183800" y="3707651"/>
            <a:ext cx="942750" cy="9427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0" name="Shape 180"/>
        <p:cNvGrpSpPr/>
        <p:nvPr/>
      </p:nvGrpSpPr>
      <p:grpSpPr>
        <a:xfrm>
          <a:off x="0" y="0"/>
          <a:ext cx="0" cy="0"/>
          <a:chOff x="0" y="0"/>
          <a:chExt cx="0" cy="0"/>
        </a:xfrm>
      </p:grpSpPr>
      <p:sp>
        <p:nvSpPr>
          <p:cNvPr id="181" name="Google Shape;181;p28"/>
          <p:cNvSpPr txBox="1"/>
          <p:nvPr>
            <p:ph idx="1" type="body"/>
          </p:nvPr>
        </p:nvSpPr>
        <p:spPr>
          <a:xfrm>
            <a:off x="198625" y="353275"/>
            <a:ext cx="7927800" cy="933300"/>
          </a:xfrm>
          <a:prstGeom prst="rect">
            <a:avLst/>
          </a:prstGeom>
          <a:ln cap="flat" cmpd="sng" w="38100">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s-419" sz="2400"/>
              <a:t>The 60-75 </a:t>
            </a:r>
            <a:r>
              <a:rPr lang="es-419" sz="2400"/>
              <a:t>age group tends to spend more money  when using a campaign whereas other groups tend to spend less</a:t>
            </a:r>
            <a:endParaRPr sz="2400"/>
          </a:p>
          <a:p>
            <a:pPr indent="0" lvl="0" marL="0" rtl="0" algn="l">
              <a:spcBef>
                <a:spcPts val="1600"/>
              </a:spcBef>
              <a:spcAft>
                <a:spcPts val="1600"/>
              </a:spcAft>
              <a:buNone/>
            </a:pPr>
            <a:r>
              <a:t/>
            </a:r>
            <a:endParaRPr/>
          </a:p>
        </p:txBody>
      </p:sp>
      <p:pic>
        <p:nvPicPr>
          <p:cNvPr id="182" name="Google Shape;182;p28"/>
          <p:cNvPicPr preferRelativeResize="0"/>
          <p:nvPr/>
        </p:nvPicPr>
        <p:blipFill>
          <a:blip r:embed="rId3">
            <a:alphaModFix/>
          </a:blip>
          <a:stretch>
            <a:fillRect/>
          </a:stretch>
        </p:blipFill>
        <p:spPr>
          <a:xfrm>
            <a:off x="8126550" y="0"/>
            <a:ext cx="1017450" cy="1017450"/>
          </a:xfrm>
          <a:prstGeom prst="rect">
            <a:avLst/>
          </a:prstGeom>
          <a:noFill/>
          <a:ln>
            <a:noFill/>
          </a:ln>
        </p:spPr>
      </p:pic>
      <p:pic>
        <p:nvPicPr>
          <p:cNvPr id="183" name="Google Shape;183;p28"/>
          <p:cNvPicPr preferRelativeResize="0"/>
          <p:nvPr/>
        </p:nvPicPr>
        <p:blipFill rotWithShape="1">
          <a:blip r:embed="rId4">
            <a:alphaModFix/>
          </a:blip>
          <a:srcRect b="0" l="141" r="11613" t="0"/>
          <a:stretch/>
        </p:blipFill>
        <p:spPr>
          <a:xfrm>
            <a:off x="119150" y="1754875"/>
            <a:ext cx="8864727" cy="3153875"/>
          </a:xfrm>
          <a:prstGeom prst="rect">
            <a:avLst/>
          </a:prstGeom>
          <a:noFill/>
          <a:ln cap="flat" cmpd="sng" w="9525">
            <a:solidFill>
              <a:srgbClr val="000000"/>
            </a:solidFill>
            <a:prstDash val="solid"/>
            <a:round/>
            <a:headEnd len="sm" w="sm" type="none"/>
            <a:tailEnd len="sm" w="sm" type="none"/>
          </a:ln>
        </p:spPr>
      </p:pic>
      <p:cxnSp>
        <p:nvCxnSpPr>
          <p:cNvPr id="184" name="Google Shape;184;p28"/>
          <p:cNvCxnSpPr/>
          <p:nvPr/>
        </p:nvCxnSpPr>
        <p:spPr>
          <a:xfrm rot="5400000">
            <a:off x="3344200" y="2368900"/>
            <a:ext cx="983700" cy="923400"/>
          </a:xfrm>
          <a:prstGeom prst="curvedConnector3">
            <a:avLst>
              <a:gd fmla="val 92993" name="adj1"/>
            </a:avLst>
          </a:prstGeom>
          <a:noFill/>
          <a:ln cap="flat" cmpd="sng" w="28575">
            <a:solidFill>
              <a:srgbClr val="000000"/>
            </a:solidFill>
            <a:prstDash val="solid"/>
            <a:round/>
            <a:headEnd len="med" w="med" type="stealth"/>
            <a:tailEnd len="med" w="med" type="stealth"/>
          </a:ln>
        </p:spPr>
      </p:cxnSp>
      <p:pic>
        <p:nvPicPr>
          <p:cNvPr id="185" name="Google Shape;185;p28"/>
          <p:cNvPicPr preferRelativeResize="0"/>
          <p:nvPr/>
        </p:nvPicPr>
        <p:blipFill>
          <a:blip r:embed="rId5">
            <a:alphaModFix/>
          </a:blip>
          <a:stretch>
            <a:fillRect/>
          </a:stretch>
        </p:blipFill>
        <p:spPr>
          <a:xfrm rot="-1243169">
            <a:off x="6805192" y="2145179"/>
            <a:ext cx="2163592" cy="226209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9" name="Shape 189"/>
        <p:cNvGrpSpPr/>
        <p:nvPr/>
      </p:nvGrpSpPr>
      <p:grpSpPr>
        <a:xfrm>
          <a:off x="0" y="0"/>
          <a:ext cx="0" cy="0"/>
          <a:chOff x="0" y="0"/>
          <a:chExt cx="0" cy="0"/>
        </a:xfrm>
      </p:grpSpPr>
      <p:sp>
        <p:nvSpPr>
          <p:cNvPr id="190" name="Google Shape;190;p29"/>
          <p:cNvSpPr txBox="1"/>
          <p:nvPr>
            <p:ph idx="1" type="body"/>
          </p:nvPr>
        </p:nvSpPr>
        <p:spPr>
          <a:xfrm>
            <a:off x="311700" y="1856400"/>
            <a:ext cx="4086900" cy="1782600"/>
          </a:xfrm>
          <a:prstGeom prst="rect">
            <a:avLst/>
          </a:prstGeom>
          <a:ln cap="flat" cmpd="sng" w="38100">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1600"/>
              </a:spcAft>
              <a:buNone/>
            </a:pPr>
            <a:r>
              <a:rPr lang="es-419" sz="2400"/>
              <a:t>In general, customers</a:t>
            </a:r>
            <a:r>
              <a:rPr lang="es-419" sz="2400"/>
              <a:t>  are more likely to make a purchase if they receive a push notification</a:t>
            </a:r>
            <a:endParaRPr sz="2400"/>
          </a:p>
        </p:txBody>
      </p:sp>
      <p:pic>
        <p:nvPicPr>
          <p:cNvPr id="191" name="Google Shape;191;p29"/>
          <p:cNvPicPr preferRelativeResize="0"/>
          <p:nvPr/>
        </p:nvPicPr>
        <p:blipFill>
          <a:blip r:embed="rId3">
            <a:alphaModFix/>
          </a:blip>
          <a:stretch>
            <a:fillRect/>
          </a:stretch>
        </p:blipFill>
        <p:spPr>
          <a:xfrm>
            <a:off x="8126550" y="0"/>
            <a:ext cx="1017450" cy="1017450"/>
          </a:xfrm>
          <a:prstGeom prst="rect">
            <a:avLst/>
          </a:prstGeom>
          <a:noFill/>
          <a:ln>
            <a:noFill/>
          </a:ln>
        </p:spPr>
      </p:pic>
      <p:pic>
        <p:nvPicPr>
          <p:cNvPr id="192" name="Google Shape;192;p29"/>
          <p:cNvPicPr preferRelativeResize="0"/>
          <p:nvPr/>
        </p:nvPicPr>
        <p:blipFill rotWithShape="1">
          <a:blip r:embed="rId4">
            <a:alphaModFix/>
          </a:blip>
          <a:srcRect b="21316" l="18325" r="30358" t="22633"/>
          <a:stretch/>
        </p:blipFill>
        <p:spPr>
          <a:xfrm>
            <a:off x="4677425" y="1187625"/>
            <a:ext cx="4086973" cy="2932050"/>
          </a:xfrm>
          <a:prstGeom prst="rect">
            <a:avLst/>
          </a:prstGeom>
          <a:noFill/>
          <a:ln>
            <a:noFill/>
          </a:ln>
        </p:spPr>
      </p:pic>
      <p:sp>
        <p:nvSpPr>
          <p:cNvPr id="193" name="Google Shape;193;p29"/>
          <p:cNvSpPr txBox="1"/>
          <p:nvPr/>
        </p:nvSpPr>
        <p:spPr>
          <a:xfrm>
            <a:off x="5131400" y="867825"/>
            <a:ext cx="3691500" cy="31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419" sz="1200">
                <a:latin typeface="Lato"/>
                <a:ea typeface="Lato"/>
                <a:cs typeface="Lato"/>
                <a:sym typeface="Lato"/>
              </a:rPr>
              <a:t>Average purchases made with sms campaigns vs. purchases made with push campaigns</a:t>
            </a:r>
            <a:endParaRPr sz="1200">
              <a:latin typeface="Lato"/>
              <a:ea typeface="Lato"/>
              <a:cs typeface="Lato"/>
              <a:sym typeface="Lato"/>
            </a:endParaRPr>
          </a:p>
        </p:txBody>
      </p:sp>
      <p:pic>
        <p:nvPicPr>
          <p:cNvPr id="194" name="Google Shape;194;p29"/>
          <p:cNvPicPr preferRelativeResize="0"/>
          <p:nvPr/>
        </p:nvPicPr>
        <p:blipFill rotWithShape="1">
          <a:blip r:embed="rId5">
            <a:alphaModFix/>
          </a:blip>
          <a:srcRect b="0" l="0" r="0" t="25356"/>
          <a:stretch/>
        </p:blipFill>
        <p:spPr>
          <a:xfrm>
            <a:off x="3169900" y="3639000"/>
            <a:ext cx="1858100" cy="13869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8" name="Shape 198"/>
        <p:cNvGrpSpPr/>
        <p:nvPr/>
      </p:nvGrpSpPr>
      <p:grpSpPr>
        <a:xfrm>
          <a:off x="0" y="0"/>
          <a:ext cx="0" cy="0"/>
          <a:chOff x="0" y="0"/>
          <a:chExt cx="0" cy="0"/>
        </a:xfrm>
      </p:grpSpPr>
      <p:sp>
        <p:nvSpPr>
          <p:cNvPr id="199" name="Google Shape;199;p30"/>
          <p:cNvSpPr txBox="1"/>
          <p:nvPr>
            <p:ph idx="1" type="body"/>
          </p:nvPr>
        </p:nvSpPr>
        <p:spPr>
          <a:xfrm>
            <a:off x="326550" y="2004858"/>
            <a:ext cx="4115700" cy="1017600"/>
          </a:xfrm>
          <a:prstGeom prst="rect">
            <a:avLst/>
          </a:prstGeom>
          <a:ln cap="flat" cmpd="sng" w="38100">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1600"/>
              </a:spcAft>
              <a:buNone/>
            </a:pPr>
            <a:r>
              <a:rPr lang="es-419" sz="2400"/>
              <a:t>Push notifications are the most effective</a:t>
            </a:r>
            <a:endParaRPr sz="2400"/>
          </a:p>
        </p:txBody>
      </p:sp>
      <p:pic>
        <p:nvPicPr>
          <p:cNvPr id="200" name="Google Shape;200;p30"/>
          <p:cNvPicPr preferRelativeResize="0"/>
          <p:nvPr/>
        </p:nvPicPr>
        <p:blipFill>
          <a:blip r:embed="rId3">
            <a:alphaModFix/>
          </a:blip>
          <a:stretch>
            <a:fillRect/>
          </a:stretch>
        </p:blipFill>
        <p:spPr>
          <a:xfrm>
            <a:off x="8126550" y="0"/>
            <a:ext cx="1017450" cy="1017450"/>
          </a:xfrm>
          <a:prstGeom prst="rect">
            <a:avLst/>
          </a:prstGeom>
          <a:noFill/>
          <a:ln>
            <a:noFill/>
          </a:ln>
        </p:spPr>
      </p:pic>
      <p:pic>
        <p:nvPicPr>
          <p:cNvPr id="201" name="Google Shape;201;p30"/>
          <p:cNvPicPr preferRelativeResize="0"/>
          <p:nvPr/>
        </p:nvPicPr>
        <p:blipFill rotWithShape="1">
          <a:blip r:embed="rId4">
            <a:alphaModFix/>
          </a:blip>
          <a:srcRect b="13468" l="0" r="0" t="8406"/>
          <a:stretch/>
        </p:blipFill>
        <p:spPr>
          <a:xfrm>
            <a:off x="5001111" y="0"/>
            <a:ext cx="3125439" cy="5027327"/>
          </a:xfrm>
          <a:prstGeom prst="rect">
            <a:avLst/>
          </a:prstGeom>
          <a:noFill/>
          <a:ln>
            <a:noFill/>
          </a:ln>
        </p:spPr>
      </p:pic>
      <p:sp>
        <p:nvSpPr>
          <p:cNvPr id="202" name="Google Shape;202;p30"/>
          <p:cNvSpPr/>
          <p:nvPr/>
        </p:nvSpPr>
        <p:spPr>
          <a:xfrm>
            <a:off x="5429075" y="233000"/>
            <a:ext cx="1017600" cy="4794300"/>
          </a:xfrm>
          <a:prstGeom prst="rect">
            <a:avLst/>
          </a:prstGeom>
          <a:noFill/>
          <a:ln cap="flat" cmpd="sng" w="1905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03" name="Google Shape;203;p30"/>
          <p:cNvPicPr preferRelativeResize="0"/>
          <p:nvPr/>
        </p:nvPicPr>
        <p:blipFill>
          <a:blip r:embed="rId5">
            <a:alphaModFix/>
          </a:blip>
          <a:stretch>
            <a:fillRect/>
          </a:stretch>
        </p:blipFill>
        <p:spPr>
          <a:xfrm>
            <a:off x="3814325" y="2742333"/>
            <a:ext cx="1816242" cy="1816242"/>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7" name="Shape 207"/>
        <p:cNvGrpSpPr/>
        <p:nvPr/>
      </p:nvGrpSpPr>
      <p:grpSpPr>
        <a:xfrm>
          <a:off x="0" y="0"/>
          <a:ext cx="0" cy="0"/>
          <a:chOff x="0" y="0"/>
          <a:chExt cx="0" cy="0"/>
        </a:xfrm>
      </p:grpSpPr>
      <p:pic>
        <p:nvPicPr>
          <p:cNvPr id="208" name="Google Shape;208;p31"/>
          <p:cNvPicPr preferRelativeResize="0"/>
          <p:nvPr/>
        </p:nvPicPr>
        <p:blipFill rotWithShape="1">
          <a:blip r:embed="rId3">
            <a:alphaModFix/>
          </a:blip>
          <a:srcRect b="8809" l="0" r="23029" t="0"/>
          <a:stretch/>
        </p:blipFill>
        <p:spPr>
          <a:xfrm>
            <a:off x="5529025" y="322738"/>
            <a:ext cx="3303275" cy="4498024"/>
          </a:xfrm>
          <a:prstGeom prst="rect">
            <a:avLst/>
          </a:prstGeom>
          <a:noFill/>
          <a:ln>
            <a:noFill/>
          </a:ln>
        </p:spPr>
      </p:pic>
      <p:pic>
        <p:nvPicPr>
          <p:cNvPr id="209" name="Google Shape;209;p31"/>
          <p:cNvPicPr preferRelativeResize="0"/>
          <p:nvPr/>
        </p:nvPicPr>
        <p:blipFill>
          <a:blip r:embed="rId4">
            <a:alphaModFix/>
          </a:blip>
          <a:stretch>
            <a:fillRect/>
          </a:stretch>
        </p:blipFill>
        <p:spPr>
          <a:xfrm flipH="1" rot="10800000">
            <a:off x="7551675" y="3492553"/>
            <a:ext cx="1176300" cy="1176300"/>
          </a:xfrm>
          <a:prstGeom prst="rect">
            <a:avLst/>
          </a:prstGeom>
          <a:noFill/>
          <a:ln>
            <a:noFill/>
          </a:ln>
        </p:spPr>
      </p:pic>
      <p:pic>
        <p:nvPicPr>
          <p:cNvPr id="210" name="Google Shape;210;p31"/>
          <p:cNvPicPr preferRelativeResize="0"/>
          <p:nvPr/>
        </p:nvPicPr>
        <p:blipFill>
          <a:blip r:embed="rId4">
            <a:alphaModFix/>
          </a:blip>
          <a:stretch>
            <a:fillRect/>
          </a:stretch>
        </p:blipFill>
        <p:spPr>
          <a:xfrm rot="-7931522">
            <a:off x="6160077" y="3075626"/>
            <a:ext cx="1153651" cy="1153651"/>
          </a:xfrm>
          <a:prstGeom prst="rect">
            <a:avLst/>
          </a:prstGeom>
          <a:noFill/>
          <a:ln>
            <a:noFill/>
          </a:ln>
        </p:spPr>
      </p:pic>
      <p:sp>
        <p:nvSpPr>
          <p:cNvPr id="211" name="Google Shape;211;p31"/>
          <p:cNvSpPr txBox="1"/>
          <p:nvPr>
            <p:ph idx="1" type="body"/>
          </p:nvPr>
        </p:nvSpPr>
        <p:spPr>
          <a:xfrm>
            <a:off x="326550" y="2004849"/>
            <a:ext cx="4115700" cy="1046400"/>
          </a:xfrm>
          <a:prstGeom prst="rect">
            <a:avLst/>
          </a:prstGeom>
          <a:ln cap="flat" cmpd="sng" w="38100">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1600"/>
              </a:spcAft>
              <a:buNone/>
            </a:pPr>
            <a:r>
              <a:rPr lang="es-419" sz="2400"/>
              <a:t>Campaigns are not focusing on the right age groups</a:t>
            </a:r>
            <a:endParaRPr sz="2400"/>
          </a:p>
        </p:txBody>
      </p:sp>
      <p:sp>
        <p:nvSpPr>
          <p:cNvPr id="212" name="Google Shape;212;p31"/>
          <p:cNvSpPr txBox="1"/>
          <p:nvPr/>
        </p:nvSpPr>
        <p:spPr>
          <a:xfrm>
            <a:off x="6498425" y="1001075"/>
            <a:ext cx="1570800" cy="55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419">
                <a:solidFill>
                  <a:schemeClr val="dk2"/>
                </a:solidFill>
                <a:latin typeface="Lato"/>
                <a:ea typeface="Lato"/>
                <a:cs typeface="Lato"/>
                <a:sym typeface="Lato"/>
              </a:rPr>
              <a:t>Alcohol campaign</a:t>
            </a:r>
            <a:endParaRPr>
              <a:solidFill>
                <a:schemeClr val="dk2"/>
              </a:solidFill>
              <a:latin typeface="Lato"/>
              <a:ea typeface="Lato"/>
              <a:cs typeface="Lato"/>
              <a:sym typeface="La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 name="Shape 63"/>
        <p:cNvGrpSpPr/>
        <p:nvPr/>
      </p:nvGrpSpPr>
      <p:grpSpPr>
        <a:xfrm>
          <a:off x="0" y="0"/>
          <a:ext cx="0" cy="0"/>
          <a:chOff x="0" y="0"/>
          <a:chExt cx="0" cy="0"/>
        </a:xfrm>
      </p:grpSpPr>
      <p:sp>
        <p:nvSpPr>
          <p:cNvPr id="64" name="Google Shape;64;p14"/>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Hypothetical situation</a:t>
            </a:r>
            <a:endParaRPr/>
          </a:p>
        </p:txBody>
      </p:sp>
      <p:pic>
        <p:nvPicPr>
          <p:cNvPr id="65" name="Google Shape;65;p14"/>
          <p:cNvPicPr preferRelativeResize="0"/>
          <p:nvPr/>
        </p:nvPicPr>
        <p:blipFill>
          <a:blip r:embed="rId3">
            <a:alphaModFix/>
          </a:blip>
          <a:stretch>
            <a:fillRect/>
          </a:stretch>
        </p:blipFill>
        <p:spPr>
          <a:xfrm>
            <a:off x="311700" y="1017450"/>
            <a:ext cx="3054675" cy="2037825"/>
          </a:xfrm>
          <a:prstGeom prst="rect">
            <a:avLst/>
          </a:prstGeom>
          <a:noFill/>
          <a:ln>
            <a:noFill/>
          </a:ln>
        </p:spPr>
      </p:pic>
      <p:pic>
        <p:nvPicPr>
          <p:cNvPr id="66" name="Google Shape;66;p14"/>
          <p:cNvPicPr preferRelativeResize="0"/>
          <p:nvPr/>
        </p:nvPicPr>
        <p:blipFill>
          <a:blip r:embed="rId4">
            <a:alphaModFix/>
          </a:blip>
          <a:stretch>
            <a:fillRect/>
          </a:stretch>
        </p:blipFill>
        <p:spPr>
          <a:xfrm>
            <a:off x="3366375" y="1017452"/>
            <a:ext cx="5378949" cy="3587700"/>
          </a:xfrm>
          <a:prstGeom prst="rect">
            <a:avLst/>
          </a:prstGeom>
          <a:noFill/>
          <a:ln>
            <a:noFill/>
          </a:ln>
        </p:spPr>
      </p:pic>
      <p:pic>
        <p:nvPicPr>
          <p:cNvPr id="67" name="Google Shape;67;p14"/>
          <p:cNvPicPr preferRelativeResize="0"/>
          <p:nvPr/>
        </p:nvPicPr>
        <p:blipFill>
          <a:blip r:embed="rId5">
            <a:alphaModFix/>
          </a:blip>
          <a:stretch>
            <a:fillRect/>
          </a:stretch>
        </p:blipFill>
        <p:spPr>
          <a:xfrm>
            <a:off x="311700" y="2776925"/>
            <a:ext cx="3104479" cy="1783424"/>
          </a:xfrm>
          <a:prstGeom prst="rect">
            <a:avLst/>
          </a:prstGeom>
          <a:noFill/>
          <a:ln>
            <a:noFill/>
          </a:ln>
        </p:spPr>
      </p:pic>
      <p:pic>
        <p:nvPicPr>
          <p:cNvPr id="68" name="Google Shape;68;p14"/>
          <p:cNvPicPr preferRelativeResize="0"/>
          <p:nvPr/>
        </p:nvPicPr>
        <p:blipFill>
          <a:blip r:embed="rId6">
            <a:alphaModFix/>
          </a:blip>
          <a:stretch>
            <a:fillRect/>
          </a:stretch>
        </p:blipFill>
        <p:spPr>
          <a:xfrm>
            <a:off x="1849275" y="60600"/>
            <a:ext cx="5022300" cy="50223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65"/>
                                        </p:tgtEl>
                                        <p:attrNameLst>
                                          <p:attrName>style.visibility</p:attrName>
                                        </p:attrNameLst>
                                      </p:cBhvr>
                                      <p:to>
                                        <p:strVal val="visible"/>
                                      </p:to>
                                    </p:set>
                                    <p:anim calcmode="lin" valueType="num">
                                      <p:cBhvr additive="base">
                                        <p:cTn dur="1000"/>
                                        <p:tgtEl>
                                          <p:spTgt spid="65"/>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67"/>
                                        </p:tgtEl>
                                        <p:attrNameLst>
                                          <p:attrName>style.visibility</p:attrName>
                                        </p:attrNameLst>
                                      </p:cBhvr>
                                      <p:to>
                                        <p:strVal val="visible"/>
                                      </p:to>
                                    </p:set>
                                    <p:anim calcmode="lin" valueType="num">
                                      <p:cBhvr additive="base">
                                        <p:cTn dur="1000"/>
                                        <p:tgtEl>
                                          <p:spTgt spid="67"/>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66"/>
                                        </p:tgtEl>
                                        <p:attrNameLst>
                                          <p:attrName>style.visibility</p:attrName>
                                        </p:attrNameLst>
                                      </p:cBhvr>
                                      <p:to>
                                        <p:strVal val="visible"/>
                                      </p:to>
                                    </p:set>
                                    <p:anim calcmode="lin" valueType="num">
                                      <p:cBhvr additive="base">
                                        <p:cTn dur="1000"/>
                                        <p:tgtEl>
                                          <p:spTgt spid="66"/>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6" name="Shape 216"/>
        <p:cNvGrpSpPr/>
        <p:nvPr/>
      </p:nvGrpSpPr>
      <p:grpSpPr>
        <a:xfrm>
          <a:off x="0" y="0"/>
          <a:ext cx="0" cy="0"/>
          <a:chOff x="0" y="0"/>
          <a:chExt cx="0" cy="0"/>
        </a:xfrm>
      </p:grpSpPr>
      <p:sp>
        <p:nvSpPr>
          <p:cNvPr id="217" name="Google Shape;217;p32"/>
          <p:cNvSpPr txBox="1"/>
          <p:nvPr>
            <p:ph idx="1" type="body"/>
          </p:nvPr>
        </p:nvSpPr>
        <p:spPr>
          <a:xfrm>
            <a:off x="452450" y="197625"/>
            <a:ext cx="6996000" cy="622200"/>
          </a:xfrm>
          <a:prstGeom prst="rect">
            <a:avLst/>
          </a:prstGeom>
          <a:ln cap="flat" cmpd="sng" w="38100">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1600"/>
              </a:spcAft>
              <a:buNone/>
            </a:pPr>
            <a:r>
              <a:rPr lang="es-419" sz="2400"/>
              <a:t>Rappi is sending the campaigns at the right time</a:t>
            </a:r>
            <a:endParaRPr sz="2400"/>
          </a:p>
        </p:txBody>
      </p:sp>
      <p:pic>
        <p:nvPicPr>
          <p:cNvPr id="218" name="Google Shape;218;p32"/>
          <p:cNvPicPr preferRelativeResize="0"/>
          <p:nvPr/>
        </p:nvPicPr>
        <p:blipFill>
          <a:blip r:embed="rId3">
            <a:alphaModFix/>
          </a:blip>
          <a:stretch>
            <a:fillRect/>
          </a:stretch>
        </p:blipFill>
        <p:spPr>
          <a:xfrm>
            <a:off x="8126550" y="0"/>
            <a:ext cx="1017450" cy="1017450"/>
          </a:xfrm>
          <a:prstGeom prst="rect">
            <a:avLst/>
          </a:prstGeom>
          <a:noFill/>
          <a:ln>
            <a:noFill/>
          </a:ln>
        </p:spPr>
      </p:pic>
      <p:pic>
        <p:nvPicPr>
          <p:cNvPr id="219" name="Google Shape;219;p32"/>
          <p:cNvPicPr preferRelativeResize="0"/>
          <p:nvPr/>
        </p:nvPicPr>
        <p:blipFill rotWithShape="1">
          <a:blip r:embed="rId4">
            <a:alphaModFix/>
          </a:blip>
          <a:srcRect b="3873" l="0" r="0" t="0"/>
          <a:stretch/>
        </p:blipFill>
        <p:spPr>
          <a:xfrm>
            <a:off x="568825" y="919575"/>
            <a:ext cx="7353861" cy="4061099"/>
          </a:xfrm>
          <a:prstGeom prst="rect">
            <a:avLst/>
          </a:prstGeom>
          <a:noFill/>
          <a:ln>
            <a:noFill/>
          </a:ln>
        </p:spPr>
      </p:pic>
      <p:sp>
        <p:nvSpPr>
          <p:cNvPr id="220" name="Google Shape;220;p32"/>
          <p:cNvSpPr/>
          <p:nvPr/>
        </p:nvSpPr>
        <p:spPr>
          <a:xfrm>
            <a:off x="3784250" y="1194725"/>
            <a:ext cx="315900" cy="415500"/>
          </a:xfrm>
          <a:prstGeom prst="flowChartConnector">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32"/>
          <p:cNvSpPr/>
          <p:nvPr/>
        </p:nvSpPr>
        <p:spPr>
          <a:xfrm>
            <a:off x="4405975" y="1227975"/>
            <a:ext cx="315900" cy="415500"/>
          </a:xfrm>
          <a:prstGeom prst="flowChartConnector">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22" name="Google Shape;222;p32"/>
          <p:cNvPicPr preferRelativeResize="0"/>
          <p:nvPr/>
        </p:nvPicPr>
        <p:blipFill>
          <a:blip r:embed="rId5">
            <a:alphaModFix/>
          </a:blip>
          <a:stretch>
            <a:fillRect/>
          </a:stretch>
        </p:blipFill>
        <p:spPr>
          <a:xfrm>
            <a:off x="3649950" y="1380150"/>
            <a:ext cx="1191600" cy="1191600"/>
          </a:xfrm>
          <a:prstGeom prst="rect">
            <a:avLst/>
          </a:prstGeom>
          <a:noFill/>
          <a:ln>
            <a:noFill/>
          </a:ln>
        </p:spPr>
      </p:pic>
      <p:sp>
        <p:nvSpPr>
          <p:cNvPr id="223" name="Google Shape;223;p32"/>
          <p:cNvSpPr/>
          <p:nvPr/>
        </p:nvSpPr>
        <p:spPr>
          <a:xfrm rot="619758">
            <a:off x="4708539" y="1708736"/>
            <a:ext cx="440031" cy="1562234"/>
          </a:xfrm>
          <a:prstGeom prst="ellipse">
            <a:avLst/>
          </a:prstGeom>
          <a:no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3"/>
                                        </p:tgtEl>
                                        <p:attrNameLst>
                                          <p:attrName>style.visibility</p:attrName>
                                        </p:attrNameLst>
                                      </p:cBhvr>
                                      <p:to>
                                        <p:strVal val="visible"/>
                                      </p:to>
                                    </p:set>
                                    <p:animEffect filter="fade" transition="in">
                                      <p:cBhvr>
                                        <p:cTn dur="1"/>
                                        <p:tgtEl>
                                          <p:spTgt spid="22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7" name="Shape 227"/>
        <p:cNvGrpSpPr/>
        <p:nvPr/>
      </p:nvGrpSpPr>
      <p:grpSpPr>
        <a:xfrm>
          <a:off x="0" y="0"/>
          <a:ext cx="0" cy="0"/>
          <a:chOff x="0" y="0"/>
          <a:chExt cx="0" cy="0"/>
        </a:xfrm>
      </p:grpSpPr>
      <p:sp>
        <p:nvSpPr>
          <p:cNvPr id="228" name="Google Shape;228;p33"/>
          <p:cNvSpPr txBox="1"/>
          <p:nvPr>
            <p:ph idx="1" type="body"/>
          </p:nvPr>
        </p:nvSpPr>
        <p:spPr>
          <a:xfrm>
            <a:off x="255175" y="40575"/>
            <a:ext cx="7659600" cy="936300"/>
          </a:xfrm>
          <a:prstGeom prst="rect">
            <a:avLst/>
          </a:prstGeom>
          <a:ln cap="flat" cmpd="sng" w="38100">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1600"/>
              </a:spcAft>
              <a:buNone/>
            </a:pPr>
            <a:r>
              <a:rPr lang="es-419" sz="2400"/>
              <a:t>Rappi is sending campaigns on days in which  customers don’t order as much</a:t>
            </a:r>
            <a:endParaRPr sz="2400"/>
          </a:p>
        </p:txBody>
      </p:sp>
      <p:pic>
        <p:nvPicPr>
          <p:cNvPr id="229" name="Google Shape;229;p33"/>
          <p:cNvPicPr preferRelativeResize="0"/>
          <p:nvPr/>
        </p:nvPicPr>
        <p:blipFill>
          <a:blip r:embed="rId3">
            <a:alphaModFix/>
          </a:blip>
          <a:stretch>
            <a:fillRect/>
          </a:stretch>
        </p:blipFill>
        <p:spPr>
          <a:xfrm>
            <a:off x="8126550" y="0"/>
            <a:ext cx="1017450" cy="1017450"/>
          </a:xfrm>
          <a:prstGeom prst="rect">
            <a:avLst/>
          </a:prstGeom>
          <a:noFill/>
          <a:ln>
            <a:noFill/>
          </a:ln>
        </p:spPr>
      </p:pic>
      <p:pic>
        <p:nvPicPr>
          <p:cNvPr id="230" name="Google Shape;230;p33"/>
          <p:cNvPicPr preferRelativeResize="0"/>
          <p:nvPr/>
        </p:nvPicPr>
        <p:blipFill rotWithShape="1">
          <a:blip r:embed="rId4">
            <a:alphaModFix/>
          </a:blip>
          <a:srcRect b="6707" l="0" r="0" t="0"/>
          <a:stretch/>
        </p:blipFill>
        <p:spPr>
          <a:xfrm>
            <a:off x="735175" y="1017450"/>
            <a:ext cx="6868250" cy="3998399"/>
          </a:xfrm>
          <a:prstGeom prst="rect">
            <a:avLst/>
          </a:prstGeom>
          <a:noFill/>
          <a:ln>
            <a:noFill/>
          </a:ln>
        </p:spPr>
      </p:pic>
      <p:sp>
        <p:nvSpPr>
          <p:cNvPr id="231" name="Google Shape;231;p33"/>
          <p:cNvSpPr/>
          <p:nvPr/>
        </p:nvSpPr>
        <p:spPr>
          <a:xfrm>
            <a:off x="1722925" y="1290375"/>
            <a:ext cx="369000" cy="430800"/>
          </a:xfrm>
          <a:prstGeom prst="flowChartConnector">
            <a:avLst/>
          </a:prstGeom>
          <a:no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32" name="Google Shape;232;p33"/>
          <p:cNvPicPr preferRelativeResize="0"/>
          <p:nvPr/>
        </p:nvPicPr>
        <p:blipFill>
          <a:blip r:embed="rId5">
            <a:alphaModFix/>
          </a:blip>
          <a:stretch>
            <a:fillRect/>
          </a:stretch>
        </p:blipFill>
        <p:spPr>
          <a:xfrm rot="-5400000">
            <a:off x="1984563" y="777347"/>
            <a:ext cx="1456875" cy="14568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6" name="Shape 236"/>
        <p:cNvGrpSpPr/>
        <p:nvPr/>
      </p:nvGrpSpPr>
      <p:grpSpPr>
        <a:xfrm>
          <a:off x="0" y="0"/>
          <a:ext cx="0" cy="0"/>
          <a:chOff x="0" y="0"/>
          <a:chExt cx="0" cy="0"/>
        </a:xfrm>
      </p:grpSpPr>
      <p:sp>
        <p:nvSpPr>
          <p:cNvPr id="237" name="Google Shape;237;p34"/>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Our recommendations to Rappi</a:t>
            </a:r>
            <a:endParaRPr/>
          </a:p>
        </p:txBody>
      </p:sp>
      <p:sp>
        <p:nvSpPr>
          <p:cNvPr id="238" name="Google Shape;238;p3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s-419"/>
              <a:t>Rappi should create more women oriented marketing campaigns to increase the orders from their segment.</a:t>
            </a:r>
            <a:endParaRPr/>
          </a:p>
          <a:p>
            <a:pPr indent="-342900" lvl="0" marL="457200" rtl="0" algn="l">
              <a:spcBef>
                <a:spcPts val="0"/>
              </a:spcBef>
              <a:spcAft>
                <a:spcPts val="0"/>
              </a:spcAft>
              <a:buSzPts val="1800"/>
              <a:buChar char="●"/>
            </a:pPr>
            <a:r>
              <a:rPr lang="es-419"/>
              <a:t>Marketing campaigns should motivate users to spend more rather than less.</a:t>
            </a:r>
            <a:endParaRPr/>
          </a:p>
          <a:p>
            <a:pPr indent="-317500" lvl="1" marL="914400" rtl="0" algn="l">
              <a:spcBef>
                <a:spcPts val="0"/>
              </a:spcBef>
              <a:spcAft>
                <a:spcPts val="0"/>
              </a:spcAft>
              <a:buSzPts val="1400"/>
              <a:buChar char="○"/>
            </a:pPr>
            <a:r>
              <a:rPr lang="es-419"/>
              <a:t>ej. 10% discount for purchases larger than $100</a:t>
            </a:r>
            <a:endParaRPr/>
          </a:p>
          <a:p>
            <a:pPr indent="-342900" lvl="0" marL="457200" rtl="0" algn="l">
              <a:spcBef>
                <a:spcPts val="0"/>
              </a:spcBef>
              <a:spcAft>
                <a:spcPts val="0"/>
              </a:spcAft>
              <a:buSzPts val="1800"/>
              <a:buChar char="●"/>
            </a:pPr>
            <a:r>
              <a:rPr lang="es-419"/>
              <a:t>Marketing campaigns might be more effective if sent through push notification.</a:t>
            </a:r>
            <a:endParaRPr/>
          </a:p>
          <a:p>
            <a:pPr indent="-342900" lvl="0" marL="457200" rtl="0" algn="l">
              <a:spcBef>
                <a:spcPts val="0"/>
              </a:spcBef>
              <a:spcAft>
                <a:spcPts val="0"/>
              </a:spcAft>
              <a:buSzPts val="1800"/>
              <a:buChar char="●"/>
            </a:pPr>
            <a:r>
              <a:rPr lang="es-419"/>
              <a:t>Overall, push/sms notifications are not as effective in 18-30 year-olds</a:t>
            </a:r>
            <a:endParaRPr/>
          </a:p>
          <a:p>
            <a:pPr indent="-342900" lvl="0" marL="457200" rtl="0" algn="l">
              <a:spcBef>
                <a:spcPts val="0"/>
              </a:spcBef>
              <a:spcAft>
                <a:spcPts val="0"/>
              </a:spcAft>
              <a:buSzPts val="1800"/>
              <a:buChar char="●"/>
            </a:pPr>
            <a:r>
              <a:rPr lang="es-419"/>
              <a:t>Rappi should send campaigns at 5 pm.</a:t>
            </a:r>
            <a:endParaRPr/>
          </a:p>
          <a:p>
            <a:pPr indent="-342900" lvl="0" marL="457200" rtl="0" algn="l">
              <a:spcBef>
                <a:spcPts val="0"/>
              </a:spcBef>
              <a:spcAft>
                <a:spcPts val="0"/>
              </a:spcAft>
              <a:buSzPts val="1800"/>
              <a:buChar char="●"/>
            </a:pPr>
            <a:r>
              <a:rPr lang="es-419"/>
              <a:t>Rappi should send out campaigns at the beginning and at the middle of the month.</a:t>
            </a:r>
            <a:endParaRPr/>
          </a:p>
        </p:txBody>
      </p:sp>
      <p:pic>
        <p:nvPicPr>
          <p:cNvPr id="239" name="Google Shape;239;p34"/>
          <p:cNvPicPr preferRelativeResize="0"/>
          <p:nvPr/>
        </p:nvPicPr>
        <p:blipFill>
          <a:blip r:embed="rId3">
            <a:alphaModFix/>
          </a:blip>
          <a:stretch>
            <a:fillRect/>
          </a:stretch>
        </p:blipFill>
        <p:spPr>
          <a:xfrm>
            <a:off x="8126550" y="0"/>
            <a:ext cx="1017450" cy="10174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3" name="Shape 243"/>
        <p:cNvGrpSpPr/>
        <p:nvPr/>
      </p:nvGrpSpPr>
      <p:grpSpPr>
        <a:xfrm>
          <a:off x="0" y="0"/>
          <a:ext cx="0" cy="0"/>
          <a:chOff x="0" y="0"/>
          <a:chExt cx="0" cy="0"/>
        </a:xfrm>
      </p:grpSpPr>
      <p:sp>
        <p:nvSpPr>
          <p:cNvPr id="244" name="Google Shape;244;p35"/>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What questions remain?</a:t>
            </a:r>
            <a:endParaRPr/>
          </a:p>
        </p:txBody>
      </p:sp>
      <p:sp>
        <p:nvSpPr>
          <p:cNvPr id="245" name="Google Shape;245;p3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SzPts val="1800"/>
              <a:buChar char="●"/>
            </a:pPr>
            <a:r>
              <a:rPr lang="es-419"/>
              <a:t>What were the parameters considered for the </a:t>
            </a:r>
            <a:r>
              <a:rPr lang="es-419"/>
              <a:t>distribution of </a:t>
            </a:r>
            <a:r>
              <a:rPr lang="es-419"/>
              <a:t>each campaign?</a:t>
            </a:r>
            <a:endParaRPr/>
          </a:p>
          <a:p>
            <a:pPr indent="-342900" lvl="0" marL="457200" rtl="0" algn="l">
              <a:lnSpc>
                <a:spcPct val="150000"/>
              </a:lnSpc>
              <a:spcBef>
                <a:spcPts val="0"/>
              </a:spcBef>
              <a:spcAft>
                <a:spcPts val="0"/>
              </a:spcAft>
              <a:buSzPts val="1800"/>
              <a:buChar char="●"/>
            </a:pPr>
            <a:r>
              <a:rPr lang="es-419"/>
              <a:t>Were campaigns really trying to reach out to specific user segments?</a:t>
            </a:r>
            <a:endParaRPr/>
          </a:p>
          <a:p>
            <a:pPr indent="-342900" lvl="0" marL="457200" rtl="0" algn="l">
              <a:lnSpc>
                <a:spcPct val="150000"/>
              </a:lnSpc>
              <a:spcBef>
                <a:spcPts val="0"/>
              </a:spcBef>
              <a:spcAft>
                <a:spcPts val="0"/>
              </a:spcAft>
              <a:buSzPts val="1800"/>
              <a:buChar char="●"/>
            </a:pPr>
            <a:r>
              <a:rPr lang="es-419"/>
              <a:t>Which campaigns were oriented toward certain age groups? Did they work?</a:t>
            </a:r>
            <a:endParaRPr/>
          </a:p>
        </p:txBody>
      </p:sp>
      <p:pic>
        <p:nvPicPr>
          <p:cNvPr id="246" name="Google Shape;246;p35"/>
          <p:cNvPicPr preferRelativeResize="0"/>
          <p:nvPr/>
        </p:nvPicPr>
        <p:blipFill>
          <a:blip r:embed="rId3">
            <a:alphaModFix/>
          </a:blip>
          <a:stretch>
            <a:fillRect/>
          </a:stretch>
        </p:blipFill>
        <p:spPr>
          <a:xfrm>
            <a:off x="8126550" y="0"/>
            <a:ext cx="1017450" cy="10174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0" name="Shape 250"/>
        <p:cNvGrpSpPr/>
        <p:nvPr/>
      </p:nvGrpSpPr>
      <p:grpSpPr>
        <a:xfrm>
          <a:off x="0" y="0"/>
          <a:ext cx="0" cy="0"/>
          <a:chOff x="0" y="0"/>
          <a:chExt cx="0" cy="0"/>
        </a:xfrm>
      </p:grpSpPr>
      <p:sp>
        <p:nvSpPr>
          <p:cNvPr id="251" name="Google Shape;251;p36"/>
          <p:cNvSpPr txBox="1"/>
          <p:nvPr>
            <p:ph type="title"/>
          </p:nvPr>
        </p:nvSpPr>
        <p:spPr>
          <a:xfrm>
            <a:off x="311700" y="863850"/>
            <a:ext cx="8520600" cy="714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419" sz="4800"/>
              <a:t>Questions</a:t>
            </a:r>
            <a:endParaRPr sz="4800"/>
          </a:p>
        </p:txBody>
      </p:sp>
      <p:pic>
        <p:nvPicPr>
          <p:cNvPr id="252" name="Google Shape;252;p36"/>
          <p:cNvPicPr preferRelativeResize="0"/>
          <p:nvPr/>
        </p:nvPicPr>
        <p:blipFill>
          <a:blip r:embed="rId3">
            <a:alphaModFix/>
          </a:blip>
          <a:stretch>
            <a:fillRect/>
          </a:stretch>
        </p:blipFill>
        <p:spPr>
          <a:xfrm>
            <a:off x="152400" y="2378050"/>
            <a:ext cx="2613050" cy="2613050"/>
          </a:xfrm>
          <a:prstGeom prst="rect">
            <a:avLst/>
          </a:prstGeom>
          <a:noFill/>
          <a:ln>
            <a:noFill/>
          </a:ln>
        </p:spPr>
      </p:pic>
      <p:pic>
        <p:nvPicPr>
          <p:cNvPr id="253" name="Google Shape;253;p36"/>
          <p:cNvPicPr preferRelativeResize="0"/>
          <p:nvPr/>
        </p:nvPicPr>
        <p:blipFill>
          <a:blip r:embed="rId4">
            <a:alphaModFix/>
          </a:blip>
          <a:stretch>
            <a:fillRect/>
          </a:stretch>
        </p:blipFill>
        <p:spPr>
          <a:xfrm flipH="1">
            <a:off x="6194450" y="2378050"/>
            <a:ext cx="2613050" cy="2613050"/>
          </a:xfrm>
          <a:prstGeom prst="rect">
            <a:avLst/>
          </a:prstGeom>
          <a:noFill/>
          <a:ln>
            <a:noFill/>
          </a:ln>
        </p:spPr>
      </p:pic>
      <p:pic>
        <p:nvPicPr>
          <p:cNvPr id="254" name="Google Shape;254;p36"/>
          <p:cNvPicPr preferRelativeResize="0"/>
          <p:nvPr/>
        </p:nvPicPr>
        <p:blipFill>
          <a:blip r:embed="rId5">
            <a:alphaModFix/>
          </a:blip>
          <a:stretch>
            <a:fillRect/>
          </a:stretch>
        </p:blipFill>
        <p:spPr>
          <a:xfrm>
            <a:off x="3498775" y="2378087"/>
            <a:ext cx="2612975" cy="26129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 name="Shape 72"/>
        <p:cNvGrpSpPr/>
        <p:nvPr/>
      </p:nvGrpSpPr>
      <p:grpSpPr>
        <a:xfrm>
          <a:off x="0" y="0"/>
          <a:ext cx="0" cy="0"/>
          <a:chOff x="0" y="0"/>
          <a:chExt cx="0" cy="0"/>
        </a:xfrm>
      </p:grpSpPr>
      <p:sp>
        <p:nvSpPr>
          <p:cNvPr id="73" name="Google Shape;73;p15"/>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Reality</a:t>
            </a:r>
            <a:endParaRPr/>
          </a:p>
        </p:txBody>
      </p:sp>
      <p:sp>
        <p:nvSpPr>
          <p:cNvPr id="74" name="Google Shape;74;p15"/>
          <p:cNvSpPr txBox="1"/>
          <p:nvPr>
            <p:ph idx="1" type="body"/>
          </p:nvPr>
        </p:nvSpPr>
        <p:spPr>
          <a:xfrm>
            <a:off x="1142200" y="2571750"/>
            <a:ext cx="6486900" cy="33897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s-419" sz="3000"/>
              <a:t>Marketing campaigns through push/sms notifications are the most popular within </a:t>
            </a:r>
            <a:r>
              <a:rPr b="1" lang="es-419" sz="3600"/>
              <a:t>older</a:t>
            </a:r>
            <a:r>
              <a:rPr lang="es-419" sz="3000"/>
              <a:t> age groups</a:t>
            </a:r>
            <a:endParaRPr sz="3000"/>
          </a:p>
        </p:txBody>
      </p:sp>
      <p:sp>
        <p:nvSpPr>
          <p:cNvPr id="75" name="Google Shape;75;p15"/>
          <p:cNvSpPr txBox="1"/>
          <p:nvPr>
            <p:ph idx="1" type="body"/>
          </p:nvPr>
        </p:nvSpPr>
        <p:spPr>
          <a:xfrm>
            <a:off x="1142200" y="1067800"/>
            <a:ext cx="6486900" cy="13170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s-419" sz="3000"/>
              <a:t>18 to 30 year- olds are the most likely </a:t>
            </a:r>
            <a:r>
              <a:rPr b="1" lang="es-419" sz="3600"/>
              <a:t>not</a:t>
            </a:r>
            <a:r>
              <a:rPr lang="es-419" sz="3000"/>
              <a:t> to take the offer </a:t>
            </a:r>
            <a:endParaRPr sz="30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5"/>
                                        </p:tgtEl>
                                        <p:attrNameLst>
                                          <p:attrName>style.visibility</p:attrName>
                                        </p:attrNameLst>
                                      </p:cBhvr>
                                      <p:to>
                                        <p:strVal val="visible"/>
                                      </p:to>
                                    </p:set>
                                    <p:animEffect filter="fade" transition="in">
                                      <p:cBhvr>
                                        <p:cTn dur="100"/>
                                        <p:tgtEl>
                                          <p:spTgt spid="7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4"/>
                                        </p:tgtEl>
                                        <p:attrNameLst>
                                          <p:attrName>style.visibility</p:attrName>
                                        </p:attrNameLst>
                                      </p:cBhvr>
                                      <p:to>
                                        <p:strVal val="visible"/>
                                      </p:to>
                                    </p:set>
                                    <p:animEffect filter="fade" transition="in">
                                      <p:cBhvr>
                                        <p:cTn dur="1"/>
                                        <p:tgtEl>
                                          <p:spTgt spid="7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 name="Shape 79"/>
        <p:cNvGrpSpPr/>
        <p:nvPr/>
      </p:nvGrpSpPr>
      <p:grpSpPr>
        <a:xfrm>
          <a:off x="0" y="0"/>
          <a:ext cx="0" cy="0"/>
          <a:chOff x="0" y="0"/>
          <a:chExt cx="0" cy="0"/>
        </a:xfrm>
      </p:grpSpPr>
      <p:sp>
        <p:nvSpPr>
          <p:cNvPr id="80" name="Google Shape;80;p16"/>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Who are we?</a:t>
            </a:r>
            <a:endParaRPr/>
          </a:p>
        </p:txBody>
      </p:sp>
      <p:pic>
        <p:nvPicPr>
          <p:cNvPr id="81" name="Google Shape;81;p16"/>
          <p:cNvPicPr preferRelativeResize="0"/>
          <p:nvPr/>
        </p:nvPicPr>
        <p:blipFill>
          <a:blip r:embed="rId3">
            <a:alphaModFix/>
          </a:blip>
          <a:stretch>
            <a:fillRect/>
          </a:stretch>
        </p:blipFill>
        <p:spPr>
          <a:xfrm>
            <a:off x="928600" y="1224575"/>
            <a:ext cx="1869500" cy="1869500"/>
          </a:xfrm>
          <a:prstGeom prst="rect">
            <a:avLst/>
          </a:prstGeom>
          <a:noFill/>
          <a:ln>
            <a:noFill/>
          </a:ln>
        </p:spPr>
      </p:pic>
      <p:sp>
        <p:nvSpPr>
          <p:cNvPr id="82" name="Google Shape;82;p16"/>
          <p:cNvSpPr txBox="1"/>
          <p:nvPr>
            <p:ph idx="1" type="body"/>
          </p:nvPr>
        </p:nvSpPr>
        <p:spPr>
          <a:xfrm>
            <a:off x="5617150" y="3201400"/>
            <a:ext cx="3062700" cy="11685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s-419">
                <a:solidFill>
                  <a:schemeClr val="accent1"/>
                </a:solidFill>
                <a:latin typeface="Playfair Display"/>
                <a:ea typeface="Playfair Display"/>
                <a:cs typeface="Playfair Display"/>
                <a:sym typeface="Playfair Display"/>
              </a:rPr>
              <a:t>Bruno López</a:t>
            </a:r>
            <a:endParaRPr b="1">
              <a:solidFill>
                <a:schemeClr val="accent1"/>
              </a:solidFill>
              <a:latin typeface="Playfair Display"/>
              <a:ea typeface="Playfair Display"/>
              <a:cs typeface="Playfair Display"/>
              <a:sym typeface="Playfair Display"/>
            </a:endParaRPr>
          </a:p>
          <a:p>
            <a:pPr indent="0" lvl="0" marL="0" rtl="0" algn="ctr">
              <a:lnSpc>
                <a:spcPct val="100000"/>
              </a:lnSpc>
              <a:spcBef>
                <a:spcPts val="0"/>
              </a:spcBef>
              <a:spcAft>
                <a:spcPts val="0"/>
              </a:spcAft>
              <a:buNone/>
            </a:pPr>
            <a:r>
              <a:rPr b="1" lang="es-419">
                <a:solidFill>
                  <a:schemeClr val="accent1"/>
                </a:solidFill>
                <a:latin typeface="Playfair Display"/>
                <a:ea typeface="Playfair Display"/>
                <a:cs typeface="Playfair Display"/>
                <a:sym typeface="Playfair Display"/>
              </a:rPr>
              <a:t>Business Engineering</a:t>
            </a:r>
            <a:endParaRPr b="1">
              <a:solidFill>
                <a:schemeClr val="accent1"/>
              </a:solidFill>
              <a:latin typeface="Playfair Display"/>
              <a:ea typeface="Playfair Display"/>
              <a:cs typeface="Playfair Display"/>
              <a:sym typeface="Playfair Display"/>
            </a:endParaRPr>
          </a:p>
          <a:p>
            <a:pPr indent="0" lvl="0" marL="0" rtl="0" algn="ctr">
              <a:lnSpc>
                <a:spcPct val="100000"/>
              </a:lnSpc>
              <a:spcBef>
                <a:spcPts val="0"/>
              </a:spcBef>
              <a:spcAft>
                <a:spcPts val="0"/>
              </a:spcAft>
              <a:buNone/>
            </a:pPr>
            <a:r>
              <a:rPr b="1" lang="es-419">
                <a:solidFill>
                  <a:schemeClr val="accent1"/>
                </a:solidFill>
                <a:latin typeface="Playfair Display"/>
                <a:ea typeface="Playfair Display"/>
                <a:cs typeface="Playfair Display"/>
                <a:sym typeface="Playfair Display"/>
              </a:rPr>
              <a:t>23 years old</a:t>
            </a:r>
            <a:endParaRPr b="1">
              <a:solidFill>
                <a:schemeClr val="accent1"/>
              </a:solidFill>
              <a:latin typeface="Playfair Display"/>
              <a:ea typeface="Playfair Display"/>
              <a:cs typeface="Playfair Display"/>
              <a:sym typeface="Playfair Display"/>
            </a:endParaRPr>
          </a:p>
        </p:txBody>
      </p:sp>
      <p:pic>
        <p:nvPicPr>
          <p:cNvPr id="83" name="Google Shape;83;p16"/>
          <p:cNvPicPr preferRelativeResize="0"/>
          <p:nvPr/>
        </p:nvPicPr>
        <p:blipFill>
          <a:blip r:embed="rId4">
            <a:alphaModFix/>
          </a:blip>
          <a:stretch>
            <a:fillRect/>
          </a:stretch>
        </p:blipFill>
        <p:spPr>
          <a:xfrm>
            <a:off x="6045800" y="1056625"/>
            <a:ext cx="2205400" cy="2205400"/>
          </a:xfrm>
          <a:prstGeom prst="rect">
            <a:avLst/>
          </a:prstGeom>
          <a:noFill/>
          <a:ln>
            <a:noFill/>
          </a:ln>
        </p:spPr>
      </p:pic>
      <p:sp>
        <p:nvSpPr>
          <p:cNvPr id="84" name="Google Shape;84;p16"/>
          <p:cNvSpPr txBox="1"/>
          <p:nvPr/>
        </p:nvSpPr>
        <p:spPr>
          <a:xfrm>
            <a:off x="362000" y="3151000"/>
            <a:ext cx="3002700" cy="1269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s-419" sz="1800">
                <a:solidFill>
                  <a:schemeClr val="accent1"/>
                </a:solidFill>
                <a:latin typeface="Playfair Display"/>
                <a:ea typeface="Playfair Display"/>
                <a:cs typeface="Playfair Display"/>
                <a:sym typeface="Playfair Display"/>
              </a:rPr>
              <a:t>Iñaki Cabo</a:t>
            </a:r>
            <a:endParaRPr b="1" sz="1800">
              <a:solidFill>
                <a:schemeClr val="accent1"/>
              </a:solidFill>
              <a:latin typeface="Playfair Display"/>
              <a:ea typeface="Playfair Display"/>
              <a:cs typeface="Playfair Display"/>
              <a:sym typeface="Playfair Display"/>
            </a:endParaRPr>
          </a:p>
          <a:p>
            <a:pPr indent="0" lvl="0" marL="0" marR="0" rtl="0" algn="ctr">
              <a:lnSpc>
                <a:spcPct val="100000"/>
              </a:lnSpc>
              <a:spcBef>
                <a:spcPts val="0"/>
              </a:spcBef>
              <a:spcAft>
                <a:spcPts val="0"/>
              </a:spcAft>
              <a:buNone/>
            </a:pPr>
            <a:r>
              <a:rPr b="1" lang="es-419" sz="1800">
                <a:solidFill>
                  <a:schemeClr val="accent1"/>
                </a:solidFill>
                <a:latin typeface="Playfair Display"/>
                <a:ea typeface="Playfair Display"/>
                <a:cs typeface="Playfair Display"/>
                <a:sym typeface="Playfair Display"/>
              </a:rPr>
              <a:t>Computer &amp; Industrial Engineering</a:t>
            </a:r>
            <a:endParaRPr b="1" sz="1800">
              <a:solidFill>
                <a:schemeClr val="accent1"/>
              </a:solidFill>
              <a:latin typeface="Playfair Display"/>
              <a:ea typeface="Playfair Display"/>
              <a:cs typeface="Playfair Display"/>
              <a:sym typeface="Playfair Display"/>
            </a:endParaRPr>
          </a:p>
          <a:p>
            <a:pPr indent="0" lvl="0" marL="0" rtl="0" algn="ctr">
              <a:spcBef>
                <a:spcPts val="0"/>
              </a:spcBef>
              <a:spcAft>
                <a:spcPts val="0"/>
              </a:spcAft>
              <a:buNone/>
            </a:pPr>
            <a:r>
              <a:rPr b="1" lang="es-419" sz="1800">
                <a:solidFill>
                  <a:schemeClr val="accent1"/>
                </a:solidFill>
                <a:latin typeface="Playfair Display"/>
                <a:ea typeface="Playfair Display"/>
                <a:cs typeface="Playfair Display"/>
                <a:sym typeface="Playfair Display"/>
              </a:rPr>
              <a:t>20 years old</a:t>
            </a:r>
            <a:endParaRPr>
              <a:latin typeface="Lato"/>
              <a:ea typeface="Lato"/>
              <a:cs typeface="Lato"/>
              <a:sym typeface="Lato"/>
            </a:endParaRPr>
          </a:p>
        </p:txBody>
      </p:sp>
      <p:pic>
        <p:nvPicPr>
          <p:cNvPr id="85" name="Google Shape;85;p16"/>
          <p:cNvPicPr preferRelativeResize="0"/>
          <p:nvPr/>
        </p:nvPicPr>
        <p:blipFill>
          <a:blip r:embed="rId5">
            <a:alphaModFix/>
          </a:blip>
          <a:stretch>
            <a:fillRect/>
          </a:stretch>
        </p:blipFill>
        <p:spPr>
          <a:xfrm>
            <a:off x="3558638" y="1253588"/>
            <a:ext cx="2026725" cy="2026725"/>
          </a:xfrm>
          <a:prstGeom prst="rect">
            <a:avLst/>
          </a:prstGeom>
          <a:noFill/>
          <a:ln>
            <a:noFill/>
          </a:ln>
        </p:spPr>
      </p:pic>
      <p:sp>
        <p:nvSpPr>
          <p:cNvPr id="86" name="Google Shape;86;p16"/>
          <p:cNvSpPr txBox="1"/>
          <p:nvPr/>
        </p:nvSpPr>
        <p:spPr>
          <a:xfrm>
            <a:off x="3070650" y="3262025"/>
            <a:ext cx="3002700" cy="1269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s-419" sz="1800">
                <a:solidFill>
                  <a:schemeClr val="accent1"/>
                </a:solidFill>
                <a:latin typeface="Playfair Display"/>
                <a:ea typeface="Playfair Display"/>
                <a:cs typeface="Playfair Display"/>
                <a:sym typeface="Playfair Display"/>
              </a:rPr>
              <a:t>Mariana Pérez-Cong</a:t>
            </a:r>
            <a:endParaRPr b="1" sz="1800">
              <a:solidFill>
                <a:schemeClr val="accent1"/>
              </a:solidFill>
              <a:latin typeface="Playfair Display"/>
              <a:ea typeface="Playfair Display"/>
              <a:cs typeface="Playfair Display"/>
              <a:sym typeface="Playfair Display"/>
            </a:endParaRPr>
          </a:p>
          <a:p>
            <a:pPr indent="0" lvl="0" marL="0" marR="0" rtl="0" algn="ctr">
              <a:lnSpc>
                <a:spcPct val="100000"/>
              </a:lnSpc>
              <a:spcBef>
                <a:spcPts val="0"/>
              </a:spcBef>
              <a:spcAft>
                <a:spcPts val="0"/>
              </a:spcAft>
              <a:buNone/>
            </a:pPr>
            <a:r>
              <a:rPr b="1" lang="es-419" sz="1800">
                <a:solidFill>
                  <a:schemeClr val="accent1"/>
                </a:solidFill>
                <a:latin typeface="Playfair Display"/>
                <a:ea typeface="Playfair Display"/>
                <a:cs typeface="Playfair Display"/>
                <a:sym typeface="Playfair Display"/>
              </a:rPr>
              <a:t>Applied Mathematics</a:t>
            </a:r>
            <a:endParaRPr b="1" sz="1800">
              <a:solidFill>
                <a:schemeClr val="accent1"/>
              </a:solidFill>
              <a:latin typeface="Playfair Display"/>
              <a:ea typeface="Playfair Display"/>
              <a:cs typeface="Playfair Display"/>
              <a:sym typeface="Playfair Display"/>
            </a:endParaRPr>
          </a:p>
          <a:p>
            <a:pPr indent="0" lvl="0" marL="0" rtl="0" algn="ctr">
              <a:spcBef>
                <a:spcPts val="0"/>
              </a:spcBef>
              <a:spcAft>
                <a:spcPts val="0"/>
              </a:spcAft>
              <a:buNone/>
            </a:pPr>
            <a:r>
              <a:rPr b="1" lang="es-419" sz="1800">
                <a:solidFill>
                  <a:schemeClr val="accent1"/>
                </a:solidFill>
                <a:latin typeface="Playfair Display"/>
                <a:ea typeface="Playfair Display"/>
                <a:cs typeface="Playfair Display"/>
                <a:sym typeface="Playfair Display"/>
              </a:rPr>
              <a:t>21 years old</a:t>
            </a:r>
            <a:endParaRPr>
              <a:latin typeface="Lato"/>
              <a:ea typeface="Lato"/>
              <a:cs typeface="Lato"/>
              <a:sym typeface="La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 name="Shape 90"/>
        <p:cNvGrpSpPr/>
        <p:nvPr/>
      </p:nvGrpSpPr>
      <p:grpSpPr>
        <a:xfrm>
          <a:off x="0" y="0"/>
          <a:ext cx="0" cy="0"/>
          <a:chOff x="0" y="0"/>
          <a:chExt cx="0" cy="0"/>
        </a:xfrm>
      </p:grpSpPr>
      <p:sp>
        <p:nvSpPr>
          <p:cNvPr id="91" name="Google Shape;91;p17"/>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Business model</a:t>
            </a:r>
            <a:endParaRPr/>
          </a:p>
        </p:txBody>
      </p:sp>
      <p:sp>
        <p:nvSpPr>
          <p:cNvPr id="92" name="Google Shape;92;p17"/>
          <p:cNvSpPr txBox="1"/>
          <p:nvPr>
            <p:ph idx="1" type="body"/>
          </p:nvPr>
        </p:nvSpPr>
        <p:spPr>
          <a:xfrm>
            <a:off x="311700" y="2630150"/>
            <a:ext cx="8520600" cy="2446500"/>
          </a:xfrm>
          <a:prstGeom prst="rect">
            <a:avLst/>
          </a:prstGeom>
        </p:spPr>
        <p:txBody>
          <a:bodyPr anchorCtr="0" anchor="t" bIns="91425" lIns="91425" spcFirstLastPara="1" rIns="91425" wrap="square" tIns="91425">
            <a:noAutofit/>
          </a:bodyPr>
          <a:lstStyle/>
          <a:p>
            <a:pPr indent="-330200" lvl="0" marL="457200" rtl="0" algn="l">
              <a:lnSpc>
                <a:spcPct val="150000"/>
              </a:lnSpc>
              <a:spcBef>
                <a:spcPts val="0"/>
              </a:spcBef>
              <a:spcAft>
                <a:spcPts val="0"/>
              </a:spcAft>
              <a:buSzPts val="1600"/>
              <a:buChar char="●"/>
            </a:pPr>
            <a:r>
              <a:rPr lang="es-419" sz="1600"/>
              <a:t>“Order almost anything they want with a super app concept that will deliver it to them in 30 minutes in exchange for a buck" - S. Mejia.</a:t>
            </a:r>
            <a:endParaRPr sz="1600"/>
          </a:p>
          <a:p>
            <a:pPr indent="-330200" lvl="0" marL="457200" rtl="0" algn="l">
              <a:lnSpc>
                <a:spcPct val="150000"/>
              </a:lnSpc>
              <a:spcBef>
                <a:spcPts val="0"/>
              </a:spcBef>
              <a:spcAft>
                <a:spcPts val="0"/>
              </a:spcAft>
              <a:buSzPts val="1600"/>
              <a:buChar char="●"/>
            </a:pPr>
            <a:r>
              <a:rPr lang="es-419" sz="1600"/>
              <a:t>O</a:t>
            </a:r>
            <a:r>
              <a:rPr lang="es-419" sz="1600"/>
              <a:t>rder groceries, food or drugstore medications. Also send or receive cash, and even transport personal belongings. </a:t>
            </a:r>
            <a:endParaRPr sz="1600"/>
          </a:p>
          <a:p>
            <a:pPr indent="-330200" lvl="0" marL="457200" rtl="0" algn="l">
              <a:lnSpc>
                <a:spcPct val="150000"/>
              </a:lnSpc>
              <a:spcBef>
                <a:spcPts val="0"/>
              </a:spcBef>
              <a:spcAft>
                <a:spcPts val="0"/>
              </a:spcAft>
              <a:buSzPts val="1600"/>
              <a:buChar char="●"/>
            </a:pPr>
            <a:r>
              <a:rPr lang="es-419" sz="1600"/>
              <a:t>Rappi generates revenue by taking an average of 17 percent of each retail transaction.</a:t>
            </a:r>
            <a:endParaRPr sz="1600"/>
          </a:p>
          <a:p>
            <a:pPr indent="-330200" lvl="0" marL="457200" rtl="0" algn="l">
              <a:lnSpc>
                <a:spcPct val="150000"/>
              </a:lnSpc>
              <a:spcBef>
                <a:spcPts val="0"/>
              </a:spcBef>
              <a:spcAft>
                <a:spcPts val="0"/>
              </a:spcAft>
              <a:buSzPts val="1600"/>
              <a:buChar char="●"/>
            </a:pPr>
            <a:r>
              <a:rPr lang="es-419" sz="1600"/>
              <a:t>Couriers are independent contractors, not employees. No fixed income.</a:t>
            </a:r>
            <a:endParaRPr sz="1600"/>
          </a:p>
        </p:txBody>
      </p:sp>
      <p:sp>
        <p:nvSpPr>
          <p:cNvPr id="93" name="Google Shape;93;p17"/>
          <p:cNvSpPr txBox="1"/>
          <p:nvPr>
            <p:ph type="title"/>
          </p:nvPr>
        </p:nvSpPr>
        <p:spPr>
          <a:xfrm>
            <a:off x="3403025" y="1481550"/>
            <a:ext cx="474600" cy="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latin typeface="Impact"/>
                <a:ea typeface="Impact"/>
                <a:cs typeface="Impact"/>
                <a:sym typeface="Impact"/>
              </a:rPr>
              <a:t>+</a:t>
            </a:r>
            <a:endParaRPr>
              <a:latin typeface="Impact"/>
              <a:ea typeface="Impact"/>
              <a:cs typeface="Impact"/>
              <a:sym typeface="Impact"/>
            </a:endParaRPr>
          </a:p>
        </p:txBody>
      </p:sp>
      <p:pic>
        <p:nvPicPr>
          <p:cNvPr id="94" name="Google Shape;94;p17"/>
          <p:cNvPicPr preferRelativeResize="0"/>
          <p:nvPr/>
        </p:nvPicPr>
        <p:blipFill>
          <a:blip r:embed="rId3">
            <a:alphaModFix/>
          </a:blip>
          <a:stretch>
            <a:fillRect/>
          </a:stretch>
        </p:blipFill>
        <p:spPr>
          <a:xfrm>
            <a:off x="3803224" y="1079350"/>
            <a:ext cx="1524224" cy="1492400"/>
          </a:xfrm>
          <a:prstGeom prst="rect">
            <a:avLst/>
          </a:prstGeom>
          <a:noFill/>
          <a:ln>
            <a:noFill/>
          </a:ln>
        </p:spPr>
      </p:pic>
      <p:sp>
        <p:nvSpPr>
          <p:cNvPr id="95" name="Google Shape;95;p17"/>
          <p:cNvSpPr txBox="1"/>
          <p:nvPr>
            <p:ph type="title"/>
          </p:nvPr>
        </p:nvSpPr>
        <p:spPr>
          <a:xfrm>
            <a:off x="5308025" y="1481550"/>
            <a:ext cx="474600" cy="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latin typeface="Impact"/>
                <a:ea typeface="Impact"/>
                <a:cs typeface="Impact"/>
                <a:sym typeface="Impact"/>
              </a:rPr>
              <a:t>=</a:t>
            </a:r>
            <a:endParaRPr>
              <a:latin typeface="Impact"/>
              <a:ea typeface="Impact"/>
              <a:cs typeface="Impact"/>
              <a:sym typeface="Impact"/>
            </a:endParaRPr>
          </a:p>
        </p:txBody>
      </p:sp>
      <p:pic>
        <p:nvPicPr>
          <p:cNvPr id="96" name="Google Shape;96;p17"/>
          <p:cNvPicPr preferRelativeResize="0"/>
          <p:nvPr/>
        </p:nvPicPr>
        <p:blipFill>
          <a:blip r:embed="rId4">
            <a:alphaModFix/>
          </a:blip>
          <a:stretch>
            <a:fillRect/>
          </a:stretch>
        </p:blipFill>
        <p:spPr>
          <a:xfrm>
            <a:off x="5824750" y="1079350"/>
            <a:ext cx="1423088" cy="1423088"/>
          </a:xfrm>
          <a:prstGeom prst="rect">
            <a:avLst/>
          </a:prstGeom>
          <a:noFill/>
          <a:ln>
            <a:noFill/>
          </a:ln>
        </p:spPr>
      </p:pic>
      <p:pic>
        <p:nvPicPr>
          <p:cNvPr id="97" name="Google Shape;97;p17"/>
          <p:cNvPicPr preferRelativeResize="0"/>
          <p:nvPr/>
        </p:nvPicPr>
        <p:blipFill>
          <a:blip r:embed="rId5">
            <a:alphaModFix/>
          </a:blip>
          <a:stretch>
            <a:fillRect/>
          </a:stretch>
        </p:blipFill>
        <p:spPr>
          <a:xfrm>
            <a:off x="1823848" y="1113950"/>
            <a:ext cx="1423200" cy="1423200"/>
          </a:xfrm>
          <a:prstGeom prst="roundRect">
            <a:avLst>
              <a:gd fmla="val 16667" name="adj"/>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 name="Shape 101"/>
        <p:cNvGrpSpPr/>
        <p:nvPr/>
      </p:nvGrpSpPr>
      <p:grpSpPr>
        <a:xfrm>
          <a:off x="0" y="0"/>
          <a:ext cx="0" cy="0"/>
          <a:chOff x="0" y="0"/>
          <a:chExt cx="0" cy="0"/>
        </a:xfrm>
      </p:grpSpPr>
      <p:sp>
        <p:nvSpPr>
          <p:cNvPr id="102" name="Google Shape;102;p18"/>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Push vs SMS</a:t>
            </a:r>
            <a:endParaRPr/>
          </a:p>
        </p:txBody>
      </p:sp>
      <p:pic>
        <p:nvPicPr>
          <p:cNvPr id="103" name="Google Shape;103;p18"/>
          <p:cNvPicPr preferRelativeResize="0"/>
          <p:nvPr/>
        </p:nvPicPr>
        <p:blipFill rotWithShape="1">
          <a:blip r:embed="rId3">
            <a:alphaModFix/>
          </a:blip>
          <a:srcRect b="0" l="0" r="0" t="71460"/>
          <a:stretch/>
        </p:blipFill>
        <p:spPr>
          <a:xfrm>
            <a:off x="5232550" y="1169850"/>
            <a:ext cx="2841117" cy="1759174"/>
          </a:xfrm>
          <a:prstGeom prst="rect">
            <a:avLst/>
          </a:prstGeom>
          <a:noFill/>
          <a:ln>
            <a:noFill/>
          </a:ln>
        </p:spPr>
      </p:pic>
      <p:pic>
        <p:nvPicPr>
          <p:cNvPr id="104" name="Google Shape;104;p18"/>
          <p:cNvPicPr preferRelativeResize="0"/>
          <p:nvPr/>
        </p:nvPicPr>
        <p:blipFill rotWithShape="1">
          <a:blip r:embed="rId4">
            <a:alphaModFix/>
          </a:blip>
          <a:srcRect b="40225" l="0" r="0" t="26925"/>
          <a:stretch/>
        </p:blipFill>
        <p:spPr>
          <a:xfrm>
            <a:off x="1041550" y="1169839"/>
            <a:ext cx="3017125" cy="1759176"/>
          </a:xfrm>
          <a:prstGeom prst="rect">
            <a:avLst/>
          </a:prstGeom>
          <a:noFill/>
          <a:ln>
            <a:noFill/>
          </a:ln>
        </p:spPr>
      </p:pic>
      <p:sp>
        <p:nvSpPr>
          <p:cNvPr id="105" name="Google Shape;105;p18"/>
          <p:cNvSpPr txBox="1"/>
          <p:nvPr>
            <p:ph idx="1" type="body"/>
          </p:nvPr>
        </p:nvSpPr>
        <p:spPr>
          <a:xfrm>
            <a:off x="528900" y="3104950"/>
            <a:ext cx="3972300" cy="1645200"/>
          </a:xfrm>
          <a:prstGeom prst="rect">
            <a:avLst/>
          </a:prstGeom>
        </p:spPr>
        <p:txBody>
          <a:bodyPr anchorCtr="0" anchor="t" bIns="91425" lIns="91425" spcFirstLastPara="1" rIns="91425" wrap="square" tIns="91425">
            <a:noAutofit/>
          </a:bodyPr>
          <a:lstStyle/>
          <a:p>
            <a:pPr indent="0" lvl="0" marL="0" marR="0" rtl="0" algn="l">
              <a:lnSpc>
                <a:spcPct val="150000"/>
              </a:lnSpc>
              <a:spcBef>
                <a:spcPts val="0"/>
              </a:spcBef>
              <a:spcAft>
                <a:spcPts val="0"/>
              </a:spcAft>
              <a:buNone/>
            </a:pPr>
            <a:r>
              <a:rPr lang="es-419" sz="1600"/>
              <a:t>Pros:</a:t>
            </a:r>
            <a:endParaRPr sz="1600"/>
          </a:p>
          <a:p>
            <a:pPr indent="-330200" lvl="0" marL="457200" marR="0" rtl="0" algn="l">
              <a:lnSpc>
                <a:spcPct val="150000"/>
              </a:lnSpc>
              <a:spcBef>
                <a:spcPts val="0"/>
              </a:spcBef>
              <a:spcAft>
                <a:spcPts val="0"/>
              </a:spcAft>
              <a:buSzPts val="1600"/>
              <a:buChar char="●"/>
            </a:pPr>
            <a:r>
              <a:rPr lang="es-419" sz="1600"/>
              <a:t>Direct link between message and app.</a:t>
            </a:r>
            <a:endParaRPr sz="1600"/>
          </a:p>
          <a:p>
            <a:pPr indent="0" lvl="0" marL="0" marR="0" rtl="0" algn="l">
              <a:lnSpc>
                <a:spcPct val="150000"/>
              </a:lnSpc>
              <a:spcBef>
                <a:spcPts val="0"/>
              </a:spcBef>
              <a:spcAft>
                <a:spcPts val="0"/>
              </a:spcAft>
              <a:buNone/>
            </a:pPr>
            <a:r>
              <a:rPr lang="es-419" sz="1600"/>
              <a:t>Cons:</a:t>
            </a:r>
            <a:endParaRPr sz="1600"/>
          </a:p>
          <a:p>
            <a:pPr indent="-330200" lvl="0" marL="457200" marR="0" rtl="0" algn="l">
              <a:lnSpc>
                <a:spcPct val="150000"/>
              </a:lnSpc>
              <a:spcBef>
                <a:spcPts val="0"/>
              </a:spcBef>
              <a:spcAft>
                <a:spcPts val="0"/>
              </a:spcAft>
              <a:buSzPts val="1600"/>
              <a:buChar char="●"/>
            </a:pPr>
            <a:r>
              <a:rPr lang="es-419" sz="1600"/>
              <a:t>Needs to have app installed.</a:t>
            </a:r>
            <a:endParaRPr sz="1600"/>
          </a:p>
        </p:txBody>
      </p:sp>
      <p:sp>
        <p:nvSpPr>
          <p:cNvPr id="106" name="Google Shape;106;p18"/>
          <p:cNvSpPr txBox="1"/>
          <p:nvPr>
            <p:ph idx="1" type="body"/>
          </p:nvPr>
        </p:nvSpPr>
        <p:spPr>
          <a:xfrm>
            <a:off x="4491300" y="3104950"/>
            <a:ext cx="3972300" cy="1825200"/>
          </a:xfrm>
          <a:prstGeom prst="rect">
            <a:avLst/>
          </a:prstGeom>
        </p:spPr>
        <p:txBody>
          <a:bodyPr anchorCtr="0" anchor="t" bIns="91425" lIns="91425" spcFirstLastPara="1" rIns="91425" wrap="square" tIns="91425">
            <a:noAutofit/>
          </a:bodyPr>
          <a:lstStyle/>
          <a:p>
            <a:pPr indent="0" lvl="0" marL="0" marR="0" rtl="0" algn="l">
              <a:lnSpc>
                <a:spcPct val="150000"/>
              </a:lnSpc>
              <a:spcBef>
                <a:spcPts val="0"/>
              </a:spcBef>
              <a:spcAft>
                <a:spcPts val="0"/>
              </a:spcAft>
              <a:buNone/>
            </a:pPr>
            <a:r>
              <a:rPr lang="es-419" sz="1600"/>
              <a:t>Pros:</a:t>
            </a:r>
            <a:endParaRPr sz="1600"/>
          </a:p>
          <a:p>
            <a:pPr indent="-330200" lvl="0" marL="457200" marR="0" rtl="0" algn="l">
              <a:lnSpc>
                <a:spcPct val="150000"/>
              </a:lnSpc>
              <a:spcBef>
                <a:spcPts val="0"/>
              </a:spcBef>
              <a:spcAft>
                <a:spcPts val="0"/>
              </a:spcAft>
              <a:buSzPts val="1600"/>
              <a:buChar char="●"/>
            </a:pPr>
            <a:r>
              <a:rPr lang="es-419" sz="1600"/>
              <a:t>Could have app uninstalled and still receive the message.</a:t>
            </a:r>
            <a:endParaRPr sz="1600"/>
          </a:p>
          <a:p>
            <a:pPr indent="0" lvl="0" marL="0" marR="0" rtl="0" algn="l">
              <a:lnSpc>
                <a:spcPct val="150000"/>
              </a:lnSpc>
              <a:spcBef>
                <a:spcPts val="0"/>
              </a:spcBef>
              <a:spcAft>
                <a:spcPts val="0"/>
              </a:spcAft>
              <a:buNone/>
            </a:pPr>
            <a:r>
              <a:rPr lang="es-419" sz="1600"/>
              <a:t>Cons:</a:t>
            </a:r>
            <a:endParaRPr sz="1600"/>
          </a:p>
          <a:p>
            <a:pPr indent="-330200" lvl="0" marL="457200" marR="0" rtl="0" algn="l">
              <a:lnSpc>
                <a:spcPct val="150000"/>
              </a:lnSpc>
              <a:spcBef>
                <a:spcPts val="0"/>
              </a:spcBef>
              <a:spcAft>
                <a:spcPts val="0"/>
              </a:spcAft>
              <a:buSzPts val="1600"/>
              <a:buChar char="●"/>
            </a:pPr>
            <a:r>
              <a:rPr lang="es-419" sz="1600"/>
              <a:t>Can be annoying.</a:t>
            </a:r>
            <a:endParaRPr sz="16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 name="Shape 110"/>
        <p:cNvGrpSpPr/>
        <p:nvPr/>
      </p:nvGrpSpPr>
      <p:grpSpPr>
        <a:xfrm>
          <a:off x="0" y="0"/>
          <a:ext cx="0" cy="0"/>
          <a:chOff x="0" y="0"/>
          <a:chExt cx="0" cy="0"/>
        </a:xfrm>
      </p:grpSpPr>
      <p:sp>
        <p:nvSpPr>
          <p:cNvPr id="111" name="Google Shape;111;p19"/>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Assumptions</a:t>
            </a:r>
            <a:endParaRPr/>
          </a:p>
        </p:txBody>
      </p:sp>
      <p:pic>
        <p:nvPicPr>
          <p:cNvPr id="112" name="Google Shape;112;p19"/>
          <p:cNvPicPr preferRelativeResize="0"/>
          <p:nvPr/>
        </p:nvPicPr>
        <p:blipFill rotWithShape="1">
          <a:blip r:embed="rId3">
            <a:alphaModFix/>
          </a:blip>
          <a:srcRect b="11416" l="2764" r="2565" t="7670"/>
          <a:stretch/>
        </p:blipFill>
        <p:spPr>
          <a:xfrm>
            <a:off x="496425" y="1618725"/>
            <a:ext cx="3200100" cy="846000"/>
          </a:xfrm>
          <a:prstGeom prst="roundRect">
            <a:avLst>
              <a:gd fmla="val 16667" name="adj"/>
            </a:avLst>
          </a:prstGeom>
          <a:noFill/>
          <a:ln cap="flat" cmpd="sng" w="9525">
            <a:solidFill>
              <a:schemeClr val="dk2"/>
            </a:solidFill>
            <a:prstDash val="solid"/>
            <a:round/>
            <a:headEnd len="sm" w="sm" type="none"/>
            <a:tailEnd len="sm" w="sm" type="none"/>
          </a:ln>
        </p:spPr>
      </p:pic>
      <p:pic>
        <p:nvPicPr>
          <p:cNvPr id="113" name="Google Shape;113;p19"/>
          <p:cNvPicPr preferRelativeResize="0"/>
          <p:nvPr/>
        </p:nvPicPr>
        <p:blipFill>
          <a:blip r:embed="rId4">
            <a:alphaModFix/>
          </a:blip>
          <a:stretch>
            <a:fillRect/>
          </a:stretch>
        </p:blipFill>
        <p:spPr>
          <a:xfrm>
            <a:off x="5765250" y="1618713"/>
            <a:ext cx="2762250" cy="981075"/>
          </a:xfrm>
          <a:prstGeom prst="rect">
            <a:avLst/>
          </a:prstGeom>
          <a:noFill/>
          <a:ln cap="flat" cmpd="sng" w="9525">
            <a:solidFill>
              <a:schemeClr val="dk2"/>
            </a:solidFill>
            <a:prstDash val="solid"/>
            <a:round/>
            <a:headEnd len="sm" w="sm" type="none"/>
            <a:tailEnd len="sm" w="sm" type="none"/>
          </a:ln>
        </p:spPr>
      </p:pic>
      <p:cxnSp>
        <p:nvCxnSpPr>
          <p:cNvPr id="114" name="Google Shape;114;p19"/>
          <p:cNvCxnSpPr>
            <a:stCxn id="112" idx="3"/>
            <a:endCxn id="113" idx="1"/>
          </p:cNvCxnSpPr>
          <p:nvPr/>
        </p:nvCxnSpPr>
        <p:spPr>
          <a:xfrm>
            <a:off x="3696525" y="2041725"/>
            <a:ext cx="2068800" cy="67500"/>
          </a:xfrm>
          <a:prstGeom prst="curvedConnector3">
            <a:avLst>
              <a:gd fmla="val 49998" name="adj1"/>
            </a:avLst>
          </a:prstGeom>
          <a:noFill/>
          <a:ln cap="flat" cmpd="sng" w="28575">
            <a:solidFill>
              <a:schemeClr val="dk2"/>
            </a:solidFill>
            <a:prstDash val="solid"/>
            <a:round/>
            <a:headEnd len="med" w="med" type="triangle"/>
            <a:tailEnd len="med" w="med" type="triangle"/>
          </a:ln>
        </p:spPr>
      </p:cxnSp>
      <p:sp>
        <p:nvSpPr>
          <p:cNvPr id="115" name="Google Shape;115;p19"/>
          <p:cNvSpPr txBox="1"/>
          <p:nvPr>
            <p:ph type="title"/>
          </p:nvPr>
        </p:nvSpPr>
        <p:spPr>
          <a:xfrm>
            <a:off x="4569600" y="1809750"/>
            <a:ext cx="539100" cy="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sz="2400">
                <a:latin typeface="Arial"/>
                <a:ea typeface="Arial"/>
                <a:cs typeface="Arial"/>
                <a:sym typeface="Arial"/>
              </a:rPr>
              <a:t>X</a:t>
            </a:r>
            <a:endParaRPr sz="2400">
              <a:latin typeface="Arial"/>
              <a:ea typeface="Arial"/>
              <a:cs typeface="Arial"/>
              <a:sym typeface="Arial"/>
            </a:endParaRPr>
          </a:p>
        </p:txBody>
      </p:sp>
      <p:sp>
        <p:nvSpPr>
          <p:cNvPr id="116" name="Google Shape;116;p19"/>
          <p:cNvSpPr txBox="1"/>
          <p:nvPr/>
        </p:nvSpPr>
        <p:spPr>
          <a:xfrm>
            <a:off x="304800" y="2715325"/>
            <a:ext cx="8442900" cy="11991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1600"/>
              </a:spcAft>
              <a:buNone/>
            </a:pPr>
            <a:r>
              <a:rPr lang="es-419" sz="1700">
                <a:solidFill>
                  <a:schemeClr val="dk2"/>
                </a:solidFill>
                <a:latin typeface="Lato"/>
                <a:ea typeface="Lato"/>
                <a:cs typeface="Lato"/>
                <a:sym typeface="Lato"/>
              </a:rPr>
              <a:t>We have no way to see if the user applied the promotion, but as many promotions have a two hour time limit, we are assuming that the orders that were created within two hours from when the promotion was sent are using a discount code.</a:t>
            </a:r>
            <a:endParaRPr sz="1700">
              <a:solidFill>
                <a:schemeClr val="dk2"/>
              </a:solidFill>
              <a:latin typeface="Lato"/>
              <a:ea typeface="Lato"/>
              <a:cs typeface="Lato"/>
              <a:sym typeface="La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0" name="Shape 120"/>
        <p:cNvGrpSpPr/>
        <p:nvPr/>
      </p:nvGrpSpPr>
      <p:grpSpPr>
        <a:xfrm>
          <a:off x="0" y="0"/>
          <a:ext cx="0" cy="0"/>
          <a:chOff x="0" y="0"/>
          <a:chExt cx="0" cy="0"/>
        </a:xfrm>
      </p:grpSpPr>
      <p:sp>
        <p:nvSpPr>
          <p:cNvPr id="121" name="Google Shape;121;p20"/>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Data Sets</a:t>
            </a:r>
            <a:endParaRPr/>
          </a:p>
        </p:txBody>
      </p:sp>
      <p:sp>
        <p:nvSpPr>
          <p:cNvPr id="122" name="Google Shape;122;p20"/>
          <p:cNvSpPr txBox="1"/>
          <p:nvPr>
            <p:ph idx="1" type="body"/>
          </p:nvPr>
        </p:nvSpPr>
        <p:spPr>
          <a:xfrm>
            <a:off x="311700" y="1152475"/>
            <a:ext cx="8520600" cy="3706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419"/>
              <a:t>Orders data set</a:t>
            </a:r>
            <a:r>
              <a:rPr lang="es-419"/>
              <a:t>: orders in Mexico during the month of june</a:t>
            </a:r>
            <a:endParaRPr/>
          </a:p>
          <a:p>
            <a:pPr indent="-342900" lvl="0" marL="457200" rtl="0" algn="l">
              <a:spcBef>
                <a:spcPts val="1600"/>
              </a:spcBef>
              <a:spcAft>
                <a:spcPts val="0"/>
              </a:spcAft>
              <a:buSzPts val="1800"/>
              <a:buChar char="●"/>
            </a:pPr>
            <a:r>
              <a:rPr lang="es-419"/>
              <a:t>Data: order id,  time and day of order,  total charge, place of delivery (latitude, longitude), user id, user gender and user birth date</a:t>
            </a:r>
            <a:endParaRPr/>
          </a:p>
          <a:p>
            <a:pPr indent="-342900" lvl="0" marL="457200" rtl="0" algn="l">
              <a:spcBef>
                <a:spcPts val="0"/>
              </a:spcBef>
              <a:spcAft>
                <a:spcPts val="0"/>
              </a:spcAft>
              <a:buSzPts val="1800"/>
              <a:buChar char="●"/>
            </a:pPr>
            <a:r>
              <a:rPr lang="es-419"/>
              <a:t>Cleaning the data: </a:t>
            </a:r>
            <a:endParaRPr/>
          </a:p>
          <a:p>
            <a:pPr indent="-342900" lvl="1" marL="914400" rtl="0" algn="l">
              <a:spcBef>
                <a:spcPts val="0"/>
              </a:spcBef>
              <a:spcAft>
                <a:spcPts val="0"/>
              </a:spcAft>
              <a:buSzPts val="1800"/>
              <a:buChar char="○"/>
            </a:pPr>
            <a:r>
              <a:rPr lang="es-419" sz="1800"/>
              <a:t>Extracting  the orders from Mexico City: finding the places of delivery that matched the coordinates of Mexico City</a:t>
            </a:r>
            <a:endParaRPr sz="18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6" name="Shape 126"/>
        <p:cNvGrpSpPr/>
        <p:nvPr/>
      </p:nvGrpSpPr>
      <p:grpSpPr>
        <a:xfrm>
          <a:off x="0" y="0"/>
          <a:ext cx="0" cy="0"/>
          <a:chOff x="0" y="0"/>
          <a:chExt cx="0" cy="0"/>
        </a:xfrm>
      </p:grpSpPr>
      <p:sp>
        <p:nvSpPr>
          <p:cNvPr id="127" name="Google Shape;127;p21"/>
          <p:cNvSpPr txBox="1"/>
          <p:nvPr>
            <p:ph type="title"/>
          </p:nvPr>
        </p:nvSpPr>
        <p:spPr>
          <a:xfrm>
            <a:off x="311700" y="391350"/>
            <a:ext cx="8520600" cy="62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Data Sets</a:t>
            </a:r>
            <a:endParaRPr/>
          </a:p>
        </p:txBody>
      </p:sp>
      <p:sp>
        <p:nvSpPr>
          <p:cNvPr id="128" name="Google Shape;128;p2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s-419"/>
              <a:t>Campaigns data sets</a:t>
            </a:r>
            <a:r>
              <a:rPr lang="es-419"/>
              <a:t>: campaigns in Mexico during the month of june</a:t>
            </a:r>
            <a:endParaRPr/>
          </a:p>
          <a:p>
            <a:pPr indent="-342900" lvl="0" marL="457200" rtl="0" algn="l">
              <a:spcBef>
                <a:spcPts val="1600"/>
              </a:spcBef>
              <a:spcAft>
                <a:spcPts val="0"/>
              </a:spcAft>
              <a:buSzPts val="1800"/>
              <a:buChar char="●"/>
            </a:pPr>
            <a:r>
              <a:rPr lang="es-419"/>
              <a:t>Data: campaign id, created at, state, media type, user id, </a:t>
            </a:r>
            <a:endParaRPr/>
          </a:p>
          <a:p>
            <a:pPr indent="-342900" lvl="0" marL="457200" rtl="0" algn="l">
              <a:spcBef>
                <a:spcPts val="0"/>
              </a:spcBef>
              <a:spcAft>
                <a:spcPts val="0"/>
              </a:spcAft>
              <a:buSzPts val="1800"/>
              <a:buChar char="●"/>
            </a:pPr>
            <a:r>
              <a:rPr lang="es-419"/>
              <a:t>Cleaning the data: </a:t>
            </a:r>
            <a:endParaRPr/>
          </a:p>
          <a:p>
            <a:pPr indent="-342900" lvl="1" marL="914400" rtl="0" algn="l">
              <a:spcBef>
                <a:spcPts val="0"/>
              </a:spcBef>
              <a:spcAft>
                <a:spcPts val="0"/>
              </a:spcAft>
              <a:buSzPts val="1800"/>
              <a:buChar char="○"/>
            </a:pPr>
            <a:r>
              <a:rPr lang="es-419" sz="1800"/>
              <a:t>Getting rid of extra columns and changing the format of the media type column</a:t>
            </a:r>
            <a:endParaRPr sz="1800"/>
          </a:p>
          <a:p>
            <a:pPr indent="0" lvl="0" marL="0" rtl="0" algn="l">
              <a:spcBef>
                <a:spcPts val="1600"/>
              </a:spcBef>
              <a:spcAft>
                <a:spcPts val="160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Coral">
  <a:themeElements>
    <a:clrScheme name="Coral">
      <a:dk1>
        <a:srgbClr val="F55E61"/>
      </a:dk1>
      <a:lt1>
        <a:srgbClr val="FFFFFF"/>
      </a:lt1>
      <a:dk2>
        <a:srgbClr val="5E696C"/>
      </a:dk2>
      <a:lt2>
        <a:srgbClr val="BFC7CA"/>
      </a:lt2>
      <a:accent1>
        <a:srgbClr val="1E2D31"/>
      </a:accent1>
      <a:accent2>
        <a:srgbClr val="273C42"/>
      </a:accent2>
      <a:accent3>
        <a:srgbClr val="83D061"/>
      </a:accent3>
      <a:accent4>
        <a:srgbClr val="F6CD4C"/>
      </a:accent4>
      <a:accent5>
        <a:srgbClr val="AF4345"/>
      </a:accent5>
      <a:accent6>
        <a:srgbClr val="F58F8F"/>
      </a:accent6>
      <a:hlink>
        <a:srgbClr val="AF4345"/>
      </a:hlink>
      <a:folHlink>
        <a:srgbClr val="AF434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